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35" r:id="rId1"/>
  </p:sldMasterIdLst>
  <p:sldIdLst>
    <p:sldId id="256" r:id="rId2"/>
    <p:sldId id="257" r:id="rId3"/>
    <p:sldId id="258" r:id="rId4"/>
    <p:sldId id="259" r:id="rId5"/>
    <p:sldId id="262" r:id="rId6"/>
    <p:sldId id="263" r:id="rId7"/>
    <p:sldId id="265" r:id="rId8"/>
    <p:sldId id="269" r:id="rId9"/>
    <p:sldId id="287" r:id="rId10"/>
    <p:sldId id="286" r:id="rId11"/>
    <p:sldId id="289" r:id="rId12"/>
    <p:sldId id="288" r:id="rId13"/>
    <p:sldId id="274" r:id="rId14"/>
    <p:sldId id="293" r:id="rId15"/>
    <p:sldId id="292" r:id="rId16"/>
    <p:sldId id="294" r:id="rId17"/>
    <p:sldId id="295" r:id="rId18"/>
    <p:sldId id="276" r:id="rId19"/>
    <p:sldId id="296" r:id="rId20"/>
    <p:sldId id="282" r:id="rId21"/>
    <p:sldId id="283"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415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97" autoAdjust="0"/>
    <p:restoredTop sz="95313"/>
  </p:normalViewPr>
  <p:slideViewPr>
    <p:cSldViewPr snapToGrid="0" snapToObjects="1">
      <p:cViewPr varScale="1">
        <p:scale>
          <a:sx n="78" d="100"/>
          <a:sy n="78" d="100"/>
        </p:scale>
        <p:origin x="82" y="2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diagrams/colors1.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BDD2C3F-9F64-4AFC-BDFA-99B0FD662495}" type="doc">
      <dgm:prSet loTypeId="urn:microsoft.com/office/officeart/2005/8/layout/cycle6" loCatId="relationship" qsTypeId="urn:microsoft.com/office/officeart/2005/8/quickstyle/3d2" qsCatId="3D" csTypeId="urn:microsoft.com/office/officeart/2005/8/colors/accent1_4" csCatId="accent1" phldr="1"/>
      <dgm:spPr/>
      <dgm:t>
        <a:bodyPr/>
        <a:lstStyle/>
        <a:p>
          <a:endParaRPr lang="en-US"/>
        </a:p>
      </dgm:t>
    </dgm:pt>
    <dgm:pt modelId="{A6BA014C-D5CD-45B0-A6E8-DE38B4DCEFFA}">
      <dgm:prSet custT="1"/>
      <dgm:spPr>
        <a:solidFill>
          <a:srgbClr val="00B0F0"/>
        </a:solidFill>
      </dgm:spPr>
      <dgm:t>
        <a:bodyPr/>
        <a:lstStyle/>
        <a:p>
          <a:r>
            <a:rPr lang="en-US" sz="1600" b="0" i="0" dirty="0">
              <a:latin typeface="Constantia (Body)"/>
            </a:rPr>
            <a:t> 269 rows </a:t>
          </a:r>
        </a:p>
        <a:p>
          <a:r>
            <a:rPr lang="en-US" sz="1600" b="0" i="0" dirty="0">
              <a:latin typeface="Constantia (Body)"/>
            </a:rPr>
            <a:t> 71 columns</a:t>
          </a:r>
        </a:p>
        <a:p>
          <a:r>
            <a:rPr lang="en-US" sz="1600" b="0" i="0" dirty="0">
              <a:latin typeface="Constantia (Body)"/>
            </a:rPr>
            <a:t>Changed column name </a:t>
          </a:r>
        </a:p>
      </dgm:t>
    </dgm:pt>
    <dgm:pt modelId="{E1017A9B-2BAD-4A79-858F-3F2A232CC5FC}" type="parTrans" cxnId="{8C593243-2BBC-4C4A-B2D6-B7295886EAC2}">
      <dgm:prSet/>
      <dgm:spPr/>
      <dgm:t>
        <a:bodyPr/>
        <a:lstStyle/>
        <a:p>
          <a:endParaRPr lang="en-US"/>
        </a:p>
      </dgm:t>
    </dgm:pt>
    <dgm:pt modelId="{636D1143-B90B-4888-9B22-17B0348BA51B}" type="sibTrans" cxnId="{8C593243-2BBC-4C4A-B2D6-B7295886EAC2}">
      <dgm:prSet/>
      <dgm:spPr/>
      <dgm:t>
        <a:bodyPr/>
        <a:lstStyle/>
        <a:p>
          <a:endParaRPr lang="en-US"/>
        </a:p>
      </dgm:t>
    </dgm:pt>
    <dgm:pt modelId="{192D9088-0E6C-46F1-9F85-A5FD4F11ECA9}">
      <dgm:prSet custT="1"/>
      <dgm:spPr>
        <a:solidFill>
          <a:srgbClr val="00B0F0"/>
        </a:solidFill>
      </dgm:spPr>
      <dgm:t>
        <a:bodyPr/>
        <a:lstStyle/>
        <a:p>
          <a:r>
            <a:rPr lang="en-US" sz="1600" b="0" i="0" dirty="0">
              <a:latin typeface="Constantia (Body)"/>
            </a:rPr>
            <a:t>No null values present.</a:t>
          </a:r>
          <a:endParaRPr lang="en-US" sz="1600" dirty="0">
            <a:latin typeface="Constantia (Body)"/>
          </a:endParaRPr>
        </a:p>
      </dgm:t>
    </dgm:pt>
    <dgm:pt modelId="{12D3E03D-B243-4A51-BF2F-2464335A4416}" type="parTrans" cxnId="{9115828E-064B-43A6-8B7B-73931DC5C463}">
      <dgm:prSet/>
      <dgm:spPr/>
      <dgm:t>
        <a:bodyPr/>
        <a:lstStyle/>
        <a:p>
          <a:endParaRPr lang="en-US"/>
        </a:p>
      </dgm:t>
    </dgm:pt>
    <dgm:pt modelId="{8A095F39-0332-4410-8B60-A5C1F66041C0}" type="sibTrans" cxnId="{9115828E-064B-43A6-8B7B-73931DC5C463}">
      <dgm:prSet/>
      <dgm:spPr/>
      <dgm:t>
        <a:bodyPr/>
        <a:lstStyle/>
        <a:p>
          <a:endParaRPr lang="en-US"/>
        </a:p>
      </dgm:t>
    </dgm:pt>
    <dgm:pt modelId="{66F65BFA-2C7D-4B52-A360-F48BEE6838C0}">
      <dgm:prSet custT="1"/>
      <dgm:spPr>
        <a:solidFill>
          <a:srgbClr val="00B0F0"/>
        </a:solidFill>
      </dgm:spPr>
      <dgm:t>
        <a:bodyPr/>
        <a:lstStyle/>
        <a:p>
          <a:pPr rtl="0"/>
          <a:r>
            <a:rPr lang="en-US" sz="1600" b="0" i="0" dirty="0">
              <a:latin typeface="Constantia (Body)"/>
            </a:rPr>
            <a:t>66% duplicate fields/records found</a:t>
          </a:r>
        </a:p>
        <a:p>
          <a:pPr rtl="0"/>
          <a:r>
            <a:rPr lang="en-US" sz="1600" b="0" i="0" dirty="0">
              <a:latin typeface="Constantia (Body)"/>
            </a:rPr>
            <a:t>Didn’t drop any as data loss would be huge</a:t>
          </a:r>
          <a:endParaRPr lang="en-US" sz="1600" dirty="0">
            <a:latin typeface="Constantia (Body)"/>
          </a:endParaRPr>
        </a:p>
      </dgm:t>
    </dgm:pt>
    <dgm:pt modelId="{A5A0009A-D57B-405D-93E0-B435AAB5176B}" type="parTrans" cxnId="{4FB5C9DF-4B52-4998-B9D4-363D930A77F4}">
      <dgm:prSet/>
      <dgm:spPr/>
      <dgm:t>
        <a:bodyPr/>
        <a:lstStyle/>
        <a:p>
          <a:endParaRPr lang="en-US"/>
        </a:p>
      </dgm:t>
    </dgm:pt>
    <dgm:pt modelId="{ED537FEA-734A-412E-A77E-4BDBEF6A6C92}" type="sibTrans" cxnId="{4FB5C9DF-4B52-4998-B9D4-363D930A77F4}">
      <dgm:prSet/>
      <dgm:spPr/>
      <dgm:t>
        <a:bodyPr/>
        <a:lstStyle/>
        <a:p>
          <a:endParaRPr lang="en-US"/>
        </a:p>
      </dgm:t>
    </dgm:pt>
    <dgm:pt modelId="{5B9DDA18-E65B-4CB9-A06F-76A487F19164}">
      <dgm:prSet custT="1"/>
      <dgm:spPr>
        <a:solidFill>
          <a:srgbClr val="00B0F0"/>
        </a:solidFill>
      </dgm:spPr>
      <dgm:t>
        <a:bodyPr/>
        <a:lstStyle/>
        <a:p>
          <a:r>
            <a:rPr lang="en-US" sz="1600" dirty="0">
              <a:latin typeface="Constantia (Body)"/>
            </a:rPr>
            <a:t>Except</a:t>
          </a:r>
          <a:r>
            <a:rPr lang="en-US" sz="1600" baseline="0" dirty="0">
              <a:latin typeface="Constantia (Body)"/>
            </a:rPr>
            <a:t> pin code all are object data type</a:t>
          </a:r>
          <a:endParaRPr lang="en-US" sz="1600" dirty="0">
            <a:latin typeface="Constantia (Body)"/>
          </a:endParaRPr>
        </a:p>
      </dgm:t>
    </dgm:pt>
    <dgm:pt modelId="{5D64BD8A-E8D3-4052-9DB5-93B5C58CEBE6}" type="parTrans" cxnId="{4A1F5A21-F3FB-4E16-BD40-C0ED1545BA8A}">
      <dgm:prSet/>
      <dgm:spPr/>
      <dgm:t>
        <a:bodyPr/>
        <a:lstStyle/>
        <a:p>
          <a:endParaRPr lang="en-IN"/>
        </a:p>
      </dgm:t>
    </dgm:pt>
    <dgm:pt modelId="{4C987C8B-9A6F-4F24-8513-7446654EA7ED}" type="sibTrans" cxnId="{4A1F5A21-F3FB-4E16-BD40-C0ED1545BA8A}">
      <dgm:prSet/>
      <dgm:spPr/>
      <dgm:t>
        <a:bodyPr/>
        <a:lstStyle/>
        <a:p>
          <a:endParaRPr lang="en-IN"/>
        </a:p>
      </dgm:t>
    </dgm:pt>
    <dgm:pt modelId="{21BED30D-7B51-42A5-B4F1-61FFC9F0768B}" type="pres">
      <dgm:prSet presAssocID="{0BDD2C3F-9F64-4AFC-BDFA-99B0FD662495}" presName="cycle" presStyleCnt="0">
        <dgm:presLayoutVars>
          <dgm:dir/>
          <dgm:resizeHandles val="exact"/>
        </dgm:presLayoutVars>
      </dgm:prSet>
      <dgm:spPr/>
    </dgm:pt>
    <dgm:pt modelId="{8489E7B1-7BB2-429E-B9D8-3AF577567A13}" type="pres">
      <dgm:prSet presAssocID="{A6BA014C-D5CD-45B0-A6E8-DE38B4DCEFFA}" presName="node" presStyleLbl="node1" presStyleIdx="0" presStyleCnt="4" custScaleY="167093">
        <dgm:presLayoutVars>
          <dgm:bulletEnabled val="1"/>
        </dgm:presLayoutVars>
      </dgm:prSet>
      <dgm:spPr/>
    </dgm:pt>
    <dgm:pt modelId="{BAF49ADF-8B4F-4482-8487-4160EC6CBBE6}" type="pres">
      <dgm:prSet presAssocID="{A6BA014C-D5CD-45B0-A6E8-DE38B4DCEFFA}" presName="spNode" presStyleCnt="0"/>
      <dgm:spPr/>
    </dgm:pt>
    <dgm:pt modelId="{D995293F-178C-41A5-B1AD-37FF4D650060}" type="pres">
      <dgm:prSet presAssocID="{636D1143-B90B-4888-9B22-17B0348BA51B}" presName="sibTrans" presStyleLbl="sibTrans1D1" presStyleIdx="0" presStyleCnt="4"/>
      <dgm:spPr/>
    </dgm:pt>
    <dgm:pt modelId="{031F0DD1-9DCD-48F0-ABF4-EF7FBF2976EA}" type="pres">
      <dgm:prSet presAssocID="{192D9088-0E6C-46F1-9F85-A5FD4F11ECA9}" presName="node" presStyleLbl="node1" presStyleIdx="1" presStyleCnt="4">
        <dgm:presLayoutVars>
          <dgm:bulletEnabled val="1"/>
        </dgm:presLayoutVars>
      </dgm:prSet>
      <dgm:spPr/>
    </dgm:pt>
    <dgm:pt modelId="{A0A45257-5287-4C96-80D8-D303CEBB723C}" type="pres">
      <dgm:prSet presAssocID="{192D9088-0E6C-46F1-9F85-A5FD4F11ECA9}" presName="spNode" presStyleCnt="0"/>
      <dgm:spPr/>
    </dgm:pt>
    <dgm:pt modelId="{6F67A911-886F-40D5-94D6-0EE05CBCE9FE}" type="pres">
      <dgm:prSet presAssocID="{8A095F39-0332-4410-8B60-A5C1F66041C0}" presName="sibTrans" presStyleLbl="sibTrans1D1" presStyleIdx="1" presStyleCnt="4"/>
      <dgm:spPr/>
    </dgm:pt>
    <dgm:pt modelId="{381B7629-7182-4C07-A723-1E4CBB19166E}" type="pres">
      <dgm:prSet presAssocID="{66F65BFA-2C7D-4B52-A360-F48BEE6838C0}" presName="node" presStyleLbl="node1" presStyleIdx="2" presStyleCnt="4" custScaleX="179974" custScaleY="186352" custRadScaleRad="98828" custRadScaleInc="1134">
        <dgm:presLayoutVars>
          <dgm:bulletEnabled val="1"/>
        </dgm:presLayoutVars>
      </dgm:prSet>
      <dgm:spPr/>
    </dgm:pt>
    <dgm:pt modelId="{594C77A7-449F-48EF-953B-A19AFE876E7F}" type="pres">
      <dgm:prSet presAssocID="{66F65BFA-2C7D-4B52-A360-F48BEE6838C0}" presName="spNode" presStyleCnt="0"/>
      <dgm:spPr/>
    </dgm:pt>
    <dgm:pt modelId="{FE6CCB40-D670-4E07-B97A-B2D1E305D03D}" type="pres">
      <dgm:prSet presAssocID="{ED537FEA-734A-412E-A77E-4BDBEF6A6C92}" presName="sibTrans" presStyleLbl="sibTrans1D1" presStyleIdx="2" presStyleCnt="4"/>
      <dgm:spPr/>
    </dgm:pt>
    <dgm:pt modelId="{2ADB5D62-AB0C-4115-A63F-0DACB272D4F9}" type="pres">
      <dgm:prSet presAssocID="{5B9DDA18-E65B-4CB9-A06F-76A487F19164}" presName="node" presStyleLbl="node1" presStyleIdx="3" presStyleCnt="4" custScaleX="165120" custScaleY="81024">
        <dgm:presLayoutVars>
          <dgm:bulletEnabled val="1"/>
        </dgm:presLayoutVars>
      </dgm:prSet>
      <dgm:spPr/>
    </dgm:pt>
    <dgm:pt modelId="{89152F27-792C-4238-AE3B-2A5CCD87FAB8}" type="pres">
      <dgm:prSet presAssocID="{5B9DDA18-E65B-4CB9-A06F-76A487F19164}" presName="spNode" presStyleCnt="0"/>
      <dgm:spPr/>
    </dgm:pt>
    <dgm:pt modelId="{1243A5E2-245F-460E-9CD8-9DC4E18F6A54}" type="pres">
      <dgm:prSet presAssocID="{4C987C8B-9A6F-4F24-8513-7446654EA7ED}" presName="sibTrans" presStyleLbl="sibTrans1D1" presStyleIdx="3" presStyleCnt="4"/>
      <dgm:spPr/>
    </dgm:pt>
  </dgm:ptLst>
  <dgm:cxnLst>
    <dgm:cxn modelId="{0B4CAE0A-19DA-4A8E-AC86-4116ACAE3773}" type="presOf" srcId="{A6BA014C-D5CD-45B0-A6E8-DE38B4DCEFFA}" destId="{8489E7B1-7BB2-429E-B9D8-3AF577567A13}" srcOrd="0" destOrd="0" presId="urn:microsoft.com/office/officeart/2005/8/layout/cycle6"/>
    <dgm:cxn modelId="{4A1F5A21-F3FB-4E16-BD40-C0ED1545BA8A}" srcId="{0BDD2C3F-9F64-4AFC-BDFA-99B0FD662495}" destId="{5B9DDA18-E65B-4CB9-A06F-76A487F19164}" srcOrd="3" destOrd="0" parTransId="{5D64BD8A-E8D3-4052-9DB5-93B5C58CEBE6}" sibTransId="{4C987C8B-9A6F-4F24-8513-7446654EA7ED}"/>
    <dgm:cxn modelId="{4140D261-321D-4D1A-A2A5-27E753381714}" type="presOf" srcId="{8A095F39-0332-4410-8B60-A5C1F66041C0}" destId="{6F67A911-886F-40D5-94D6-0EE05CBCE9FE}" srcOrd="0" destOrd="0" presId="urn:microsoft.com/office/officeart/2005/8/layout/cycle6"/>
    <dgm:cxn modelId="{8C593243-2BBC-4C4A-B2D6-B7295886EAC2}" srcId="{0BDD2C3F-9F64-4AFC-BDFA-99B0FD662495}" destId="{A6BA014C-D5CD-45B0-A6E8-DE38B4DCEFFA}" srcOrd="0" destOrd="0" parTransId="{E1017A9B-2BAD-4A79-858F-3F2A232CC5FC}" sibTransId="{636D1143-B90B-4888-9B22-17B0348BA51B}"/>
    <dgm:cxn modelId="{8CEAEA72-45FD-4ED5-9F9D-AA37C3AC8FF3}" type="presOf" srcId="{192D9088-0E6C-46F1-9F85-A5FD4F11ECA9}" destId="{031F0DD1-9DCD-48F0-ABF4-EF7FBF2976EA}" srcOrd="0" destOrd="0" presId="urn:microsoft.com/office/officeart/2005/8/layout/cycle6"/>
    <dgm:cxn modelId="{A2FA5077-2142-40C8-B6FE-D1AA3AEB38BA}" type="presOf" srcId="{66F65BFA-2C7D-4B52-A360-F48BEE6838C0}" destId="{381B7629-7182-4C07-A723-1E4CBB19166E}" srcOrd="0" destOrd="0" presId="urn:microsoft.com/office/officeart/2005/8/layout/cycle6"/>
    <dgm:cxn modelId="{D8FD6F7F-E0F8-42D3-BF5C-BC12156DFA9B}" type="presOf" srcId="{4C987C8B-9A6F-4F24-8513-7446654EA7ED}" destId="{1243A5E2-245F-460E-9CD8-9DC4E18F6A54}" srcOrd="0" destOrd="0" presId="urn:microsoft.com/office/officeart/2005/8/layout/cycle6"/>
    <dgm:cxn modelId="{9115828E-064B-43A6-8B7B-73931DC5C463}" srcId="{0BDD2C3F-9F64-4AFC-BDFA-99B0FD662495}" destId="{192D9088-0E6C-46F1-9F85-A5FD4F11ECA9}" srcOrd="1" destOrd="0" parTransId="{12D3E03D-B243-4A51-BF2F-2464335A4416}" sibTransId="{8A095F39-0332-4410-8B60-A5C1F66041C0}"/>
    <dgm:cxn modelId="{FD895BA2-AA87-422E-AF4B-0DC05842D5E7}" type="presOf" srcId="{ED537FEA-734A-412E-A77E-4BDBEF6A6C92}" destId="{FE6CCB40-D670-4E07-B97A-B2D1E305D03D}" srcOrd="0" destOrd="0" presId="urn:microsoft.com/office/officeart/2005/8/layout/cycle6"/>
    <dgm:cxn modelId="{4CFA95AA-5F7E-4DDD-A1F6-F1442D96E1D3}" type="presOf" srcId="{636D1143-B90B-4888-9B22-17B0348BA51B}" destId="{D995293F-178C-41A5-B1AD-37FF4D650060}" srcOrd="0" destOrd="0" presId="urn:microsoft.com/office/officeart/2005/8/layout/cycle6"/>
    <dgm:cxn modelId="{A63A45CE-2C39-4597-A37A-0B373AD0ADD9}" type="presOf" srcId="{0BDD2C3F-9F64-4AFC-BDFA-99B0FD662495}" destId="{21BED30D-7B51-42A5-B4F1-61FFC9F0768B}" srcOrd="0" destOrd="0" presId="urn:microsoft.com/office/officeart/2005/8/layout/cycle6"/>
    <dgm:cxn modelId="{DA7F80D8-E4F5-4674-91CB-38ABA621B3AC}" type="presOf" srcId="{5B9DDA18-E65B-4CB9-A06F-76A487F19164}" destId="{2ADB5D62-AB0C-4115-A63F-0DACB272D4F9}" srcOrd="0" destOrd="0" presId="urn:microsoft.com/office/officeart/2005/8/layout/cycle6"/>
    <dgm:cxn modelId="{4FB5C9DF-4B52-4998-B9D4-363D930A77F4}" srcId="{0BDD2C3F-9F64-4AFC-BDFA-99B0FD662495}" destId="{66F65BFA-2C7D-4B52-A360-F48BEE6838C0}" srcOrd="2" destOrd="0" parTransId="{A5A0009A-D57B-405D-93E0-B435AAB5176B}" sibTransId="{ED537FEA-734A-412E-A77E-4BDBEF6A6C92}"/>
    <dgm:cxn modelId="{2A07F1D5-D9BC-40AD-9A49-CDCF562EE59B}" type="presParOf" srcId="{21BED30D-7B51-42A5-B4F1-61FFC9F0768B}" destId="{8489E7B1-7BB2-429E-B9D8-3AF577567A13}" srcOrd="0" destOrd="0" presId="urn:microsoft.com/office/officeart/2005/8/layout/cycle6"/>
    <dgm:cxn modelId="{44D83A62-7F81-4442-99EF-2591C582E0E4}" type="presParOf" srcId="{21BED30D-7B51-42A5-B4F1-61FFC9F0768B}" destId="{BAF49ADF-8B4F-4482-8487-4160EC6CBBE6}" srcOrd="1" destOrd="0" presId="urn:microsoft.com/office/officeart/2005/8/layout/cycle6"/>
    <dgm:cxn modelId="{6841DD19-5A74-43B9-A5CF-CC288CED220B}" type="presParOf" srcId="{21BED30D-7B51-42A5-B4F1-61FFC9F0768B}" destId="{D995293F-178C-41A5-B1AD-37FF4D650060}" srcOrd="2" destOrd="0" presId="urn:microsoft.com/office/officeart/2005/8/layout/cycle6"/>
    <dgm:cxn modelId="{C9DE9060-7C1B-43B9-A081-625F8059D68D}" type="presParOf" srcId="{21BED30D-7B51-42A5-B4F1-61FFC9F0768B}" destId="{031F0DD1-9DCD-48F0-ABF4-EF7FBF2976EA}" srcOrd="3" destOrd="0" presId="urn:microsoft.com/office/officeart/2005/8/layout/cycle6"/>
    <dgm:cxn modelId="{3C3F2753-C3CE-4C77-B503-93D5190D9948}" type="presParOf" srcId="{21BED30D-7B51-42A5-B4F1-61FFC9F0768B}" destId="{A0A45257-5287-4C96-80D8-D303CEBB723C}" srcOrd="4" destOrd="0" presId="urn:microsoft.com/office/officeart/2005/8/layout/cycle6"/>
    <dgm:cxn modelId="{4FD62600-4039-4563-B0E9-9B67D5AF8202}" type="presParOf" srcId="{21BED30D-7B51-42A5-B4F1-61FFC9F0768B}" destId="{6F67A911-886F-40D5-94D6-0EE05CBCE9FE}" srcOrd="5" destOrd="0" presId="urn:microsoft.com/office/officeart/2005/8/layout/cycle6"/>
    <dgm:cxn modelId="{017C2BAD-599C-4C3F-A09F-6DC0D1FD29B4}" type="presParOf" srcId="{21BED30D-7B51-42A5-B4F1-61FFC9F0768B}" destId="{381B7629-7182-4C07-A723-1E4CBB19166E}" srcOrd="6" destOrd="0" presId="urn:microsoft.com/office/officeart/2005/8/layout/cycle6"/>
    <dgm:cxn modelId="{3C30777A-B7AF-418D-B031-0009ED1ABA14}" type="presParOf" srcId="{21BED30D-7B51-42A5-B4F1-61FFC9F0768B}" destId="{594C77A7-449F-48EF-953B-A19AFE876E7F}" srcOrd="7" destOrd="0" presId="urn:microsoft.com/office/officeart/2005/8/layout/cycle6"/>
    <dgm:cxn modelId="{FA9BB11B-9FE6-4D9C-8D8A-A77C33D3FF05}" type="presParOf" srcId="{21BED30D-7B51-42A5-B4F1-61FFC9F0768B}" destId="{FE6CCB40-D670-4E07-B97A-B2D1E305D03D}" srcOrd="8" destOrd="0" presId="urn:microsoft.com/office/officeart/2005/8/layout/cycle6"/>
    <dgm:cxn modelId="{39DE12F5-0458-4EE0-9623-8A74D6B1D3CE}" type="presParOf" srcId="{21BED30D-7B51-42A5-B4F1-61FFC9F0768B}" destId="{2ADB5D62-AB0C-4115-A63F-0DACB272D4F9}" srcOrd="9" destOrd="0" presId="urn:microsoft.com/office/officeart/2005/8/layout/cycle6"/>
    <dgm:cxn modelId="{8B8DEECA-067B-45B7-B62E-7E824965003A}" type="presParOf" srcId="{21BED30D-7B51-42A5-B4F1-61FFC9F0768B}" destId="{89152F27-792C-4238-AE3B-2A5CCD87FAB8}" srcOrd="10" destOrd="0" presId="urn:microsoft.com/office/officeart/2005/8/layout/cycle6"/>
    <dgm:cxn modelId="{31105552-A6B8-416A-805B-0A94AFF26C88}" type="presParOf" srcId="{21BED30D-7B51-42A5-B4F1-61FFC9F0768B}" destId="{1243A5E2-245F-460E-9CD8-9DC4E18F6A54}" srcOrd="11" destOrd="0" presId="urn:microsoft.com/office/officeart/2005/8/layout/cycle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89E7B1-7BB2-429E-B9D8-3AF577567A13}">
      <dsp:nvSpPr>
        <dsp:cNvPr id="0" name=""/>
        <dsp:cNvSpPr/>
      </dsp:nvSpPr>
      <dsp:spPr>
        <a:xfrm>
          <a:off x="1743028" y="97090"/>
          <a:ext cx="1407729" cy="1528941"/>
        </a:xfrm>
        <a:prstGeom prst="roundRect">
          <a:avLst/>
        </a:prstGeom>
        <a:solidFill>
          <a:srgbClr val="00B0F0"/>
        </a:solidFill>
        <a:ln>
          <a:noFill/>
        </a:ln>
        <a:effectLst>
          <a:innerShdw blurRad="25400" dist="12700" dir="13500000">
            <a:srgbClr val="000000">
              <a:alpha val="45000"/>
            </a:srgbClr>
          </a:inn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latin typeface="Constantia (Body)"/>
            </a:rPr>
            <a:t> 269 rows </a:t>
          </a:r>
        </a:p>
        <a:p>
          <a:pPr marL="0" lvl="0" indent="0" algn="ctr" defTabSz="711200">
            <a:lnSpc>
              <a:spcPct val="90000"/>
            </a:lnSpc>
            <a:spcBef>
              <a:spcPct val="0"/>
            </a:spcBef>
            <a:spcAft>
              <a:spcPct val="35000"/>
            </a:spcAft>
            <a:buNone/>
          </a:pPr>
          <a:r>
            <a:rPr lang="en-US" sz="1600" b="0" i="0" kern="1200" dirty="0">
              <a:latin typeface="Constantia (Body)"/>
            </a:rPr>
            <a:t> 71 columns</a:t>
          </a:r>
        </a:p>
        <a:p>
          <a:pPr marL="0" lvl="0" indent="0" algn="ctr" defTabSz="711200">
            <a:lnSpc>
              <a:spcPct val="90000"/>
            </a:lnSpc>
            <a:spcBef>
              <a:spcPct val="0"/>
            </a:spcBef>
            <a:spcAft>
              <a:spcPct val="35000"/>
            </a:spcAft>
            <a:buNone/>
          </a:pPr>
          <a:r>
            <a:rPr lang="en-US" sz="1600" b="0" i="0" kern="1200" dirty="0">
              <a:latin typeface="Constantia (Body)"/>
            </a:rPr>
            <a:t>Changed column name </a:t>
          </a:r>
        </a:p>
      </dsp:txBody>
      <dsp:txXfrm>
        <a:off x="1811748" y="165810"/>
        <a:ext cx="1270289" cy="1391501"/>
      </dsp:txXfrm>
    </dsp:sp>
    <dsp:sp modelId="{D995293F-178C-41A5-B1AD-37FF4D650060}">
      <dsp:nvSpPr>
        <dsp:cNvPr id="0" name=""/>
        <dsp:cNvSpPr/>
      </dsp:nvSpPr>
      <dsp:spPr>
        <a:xfrm>
          <a:off x="933703" y="861560"/>
          <a:ext cx="3026379" cy="3026379"/>
        </a:xfrm>
        <a:custGeom>
          <a:avLst/>
          <a:gdLst/>
          <a:ahLst/>
          <a:cxnLst/>
          <a:rect l="0" t="0" r="0" b="0"/>
          <a:pathLst>
            <a:path>
              <a:moveTo>
                <a:pt x="2227217" y="179057"/>
              </a:moveTo>
              <a:arcTo wR="1513189" hR="1513189" stAng="17889342" swAng="2628598"/>
            </a:path>
          </a:pathLst>
        </a:custGeom>
        <a:noFill/>
        <a:ln w="9525" cap="flat" cmpd="sng" algn="ctr">
          <a:solidFill>
            <a:schemeClr val="accent1">
              <a:shade val="9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1">
          <a:scrgbClr r="0" g="0" b="0"/>
        </a:lnRef>
        <a:fillRef idx="0">
          <a:scrgbClr r="0" g="0" b="0"/>
        </a:fillRef>
        <a:effectRef idx="0">
          <a:scrgbClr r="0" g="0" b="0"/>
        </a:effectRef>
        <a:fontRef idx="minor"/>
      </dsp:style>
    </dsp:sp>
    <dsp:sp modelId="{031F0DD1-9DCD-48F0-ABF4-EF7FBF2976EA}">
      <dsp:nvSpPr>
        <dsp:cNvPr id="0" name=""/>
        <dsp:cNvSpPr/>
      </dsp:nvSpPr>
      <dsp:spPr>
        <a:xfrm>
          <a:off x="3256218" y="1917238"/>
          <a:ext cx="1407729" cy="915024"/>
        </a:xfrm>
        <a:prstGeom prst="roundRect">
          <a:avLst/>
        </a:prstGeom>
        <a:solidFill>
          <a:srgbClr val="00B0F0"/>
        </a:solidFill>
        <a:ln>
          <a:noFill/>
        </a:ln>
        <a:effectLst>
          <a:innerShdw blurRad="25400" dist="12700" dir="13500000">
            <a:srgbClr val="000000">
              <a:alpha val="45000"/>
            </a:srgbClr>
          </a:inn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latin typeface="Constantia (Body)"/>
            </a:rPr>
            <a:t>No null values present.</a:t>
          </a:r>
          <a:endParaRPr lang="en-US" sz="1600" kern="1200" dirty="0">
            <a:latin typeface="Constantia (Body)"/>
          </a:endParaRPr>
        </a:p>
      </dsp:txBody>
      <dsp:txXfrm>
        <a:off x="3300886" y="1961906"/>
        <a:ext cx="1318393" cy="825688"/>
      </dsp:txXfrm>
    </dsp:sp>
    <dsp:sp modelId="{6F67A911-886F-40D5-94D6-0EE05CBCE9FE}">
      <dsp:nvSpPr>
        <dsp:cNvPr id="0" name=""/>
        <dsp:cNvSpPr/>
      </dsp:nvSpPr>
      <dsp:spPr>
        <a:xfrm>
          <a:off x="955731" y="797175"/>
          <a:ext cx="3026379" cy="3026379"/>
        </a:xfrm>
        <a:custGeom>
          <a:avLst/>
          <a:gdLst/>
          <a:ahLst/>
          <a:cxnLst/>
          <a:rect l="0" t="0" r="0" b="0"/>
          <a:pathLst>
            <a:path>
              <a:moveTo>
                <a:pt x="2932156" y="2038808"/>
              </a:moveTo>
              <a:arcTo wR="1513189" hR="1513189" stAng="1219550" swAng="885915"/>
            </a:path>
          </a:pathLst>
        </a:custGeom>
        <a:noFill/>
        <a:ln w="9525" cap="flat" cmpd="sng" algn="ctr">
          <a:solidFill>
            <a:schemeClr val="accent1">
              <a:shade val="90000"/>
              <a:hueOff val="207713"/>
              <a:satOff val="-4436"/>
              <a:lumOff val="16555"/>
              <a:alphaOff val="0"/>
            </a:schemeClr>
          </a:solidFill>
          <a:prstDash val="solid"/>
        </a:ln>
        <a:effectLst/>
        <a:scene3d>
          <a:camera prst="orthographicFront"/>
          <a:lightRig rig="threePt" dir="t">
            <a:rot lat="0" lon="0" rev="7500000"/>
          </a:lightRig>
        </a:scene3d>
        <a:sp3d z="-40000" prstMaterial="matte"/>
      </dsp:spPr>
      <dsp:style>
        <a:lnRef idx="1">
          <a:scrgbClr r="0" g="0" b="0"/>
        </a:lnRef>
        <a:fillRef idx="0">
          <a:scrgbClr r="0" g="0" b="0"/>
        </a:fillRef>
        <a:effectRef idx="0">
          <a:scrgbClr r="0" g="0" b="0"/>
        </a:effectRef>
        <a:fontRef idx="minor"/>
      </dsp:style>
    </dsp:sp>
    <dsp:sp modelId="{381B7629-7182-4C07-A723-1E4CBB19166E}">
      <dsp:nvSpPr>
        <dsp:cNvPr id="0" name=""/>
        <dsp:cNvSpPr/>
      </dsp:nvSpPr>
      <dsp:spPr>
        <a:xfrm>
          <a:off x="1171240" y="3017596"/>
          <a:ext cx="2533546" cy="1705165"/>
        </a:xfrm>
        <a:prstGeom prst="roundRect">
          <a:avLst/>
        </a:prstGeom>
        <a:solidFill>
          <a:srgbClr val="00B0F0"/>
        </a:solidFill>
        <a:ln>
          <a:noFill/>
        </a:ln>
        <a:effectLst>
          <a:innerShdw blurRad="25400" dist="12700" dir="13500000">
            <a:srgbClr val="000000">
              <a:alpha val="45000"/>
            </a:srgbClr>
          </a:inn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b="0" i="0" kern="1200" dirty="0">
              <a:latin typeface="Constantia (Body)"/>
            </a:rPr>
            <a:t>66% duplicate fields/records found</a:t>
          </a:r>
        </a:p>
        <a:p>
          <a:pPr marL="0" lvl="0" indent="0" algn="ctr" defTabSz="711200" rtl="0">
            <a:lnSpc>
              <a:spcPct val="90000"/>
            </a:lnSpc>
            <a:spcBef>
              <a:spcPct val="0"/>
            </a:spcBef>
            <a:spcAft>
              <a:spcPct val="35000"/>
            </a:spcAft>
            <a:buNone/>
          </a:pPr>
          <a:r>
            <a:rPr lang="en-US" sz="1600" b="0" i="0" kern="1200" dirty="0">
              <a:latin typeface="Constantia (Body)"/>
            </a:rPr>
            <a:t>Didn’t drop any as data loss would be huge</a:t>
          </a:r>
          <a:endParaRPr lang="en-US" sz="1600" kern="1200" dirty="0">
            <a:latin typeface="Constantia (Body)"/>
          </a:endParaRPr>
        </a:p>
      </dsp:txBody>
      <dsp:txXfrm>
        <a:off x="1254479" y="3100835"/>
        <a:ext cx="2367068" cy="1538687"/>
      </dsp:txXfrm>
    </dsp:sp>
    <dsp:sp modelId="{FE6CCB40-D670-4E07-B97A-B2D1E305D03D}">
      <dsp:nvSpPr>
        <dsp:cNvPr id="0" name=""/>
        <dsp:cNvSpPr/>
      </dsp:nvSpPr>
      <dsp:spPr>
        <a:xfrm>
          <a:off x="917897" y="803836"/>
          <a:ext cx="3026379" cy="3026379"/>
        </a:xfrm>
        <a:custGeom>
          <a:avLst/>
          <a:gdLst/>
          <a:ahLst/>
          <a:cxnLst/>
          <a:rect l="0" t="0" r="0" b="0"/>
          <a:pathLst>
            <a:path>
              <a:moveTo>
                <a:pt x="250843" y="2347591"/>
              </a:moveTo>
              <a:arcTo wR="1513189" hR="1513189" stAng="8792135" swAng="1010789"/>
            </a:path>
          </a:pathLst>
        </a:custGeom>
        <a:noFill/>
        <a:ln w="9525" cap="flat" cmpd="sng" algn="ctr">
          <a:solidFill>
            <a:schemeClr val="accent1">
              <a:shade val="90000"/>
              <a:hueOff val="415426"/>
              <a:satOff val="-8871"/>
              <a:lumOff val="33109"/>
              <a:alphaOff val="0"/>
            </a:schemeClr>
          </a:solidFill>
          <a:prstDash val="solid"/>
        </a:ln>
        <a:effectLst/>
        <a:scene3d>
          <a:camera prst="orthographicFront"/>
          <a:lightRig rig="threePt" dir="t">
            <a:rot lat="0" lon="0" rev="7500000"/>
          </a:lightRig>
        </a:scene3d>
        <a:sp3d z="-40000" prstMaterial="matte"/>
      </dsp:spPr>
      <dsp:style>
        <a:lnRef idx="1">
          <a:scrgbClr r="0" g="0" b="0"/>
        </a:lnRef>
        <a:fillRef idx="0">
          <a:scrgbClr r="0" g="0" b="0"/>
        </a:fillRef>
        <a:effectRef idx="0">
          <a:scrgbClr r="0" g="0" b="0"/>
        </a:effectRef>
        <a:fontRef idx="minor"/>
      </dsp:style>
    </dsp:sp>
    <dsp:sp modelId="{2ADB5D62-AB0C-4115-A63F-0DACB272D4F9}">
      <dsp:nvSpPr>
        <dsp:cNvPr id="0" name=""/>
        <dsp:cNvSpPr/>
      </dsp:nvSpPr>
      <dsp:spPr>
        <a:xfrm>
          <a:off x="-228517" y="2004055"/>
          <a:ext cx="2324442" cy="741389"/>
        </a:xfrm>
        <a:prstGeom prst="roundRect">
          <a:avLst/>
        </a:prstGeom>
        <a:solidFill>
          <a:srgbClr val="00B0F0"/>
        </a:solidFill>
        <a:ln>
          <a:noFill/>
        </a:ln>
        <a:effectLst>
          <a:innerShdw blurRad="25400" dist="12700" dir="13500000">
            <a:srgbClr val="000000">
              <a:alpha val="45000"/>
            </a:srgbClr>
          </a:inn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Constantia (Body)"/>
            </a:rPr>
            <a:t>Except</a:t>
          </a:r>
          <a:r>
            <a:rPr lang="en-US" sz="1600" kern="1200" baseline="0" dirty="0">
              <a:latin typeface="Constantia (Body)"/>
            </a:rPr>
            <a:t> pin code all are object data type</a:t>
          </a:r>
          <a:endParaRPr lang="en-US" sz="1600" kern="1200" dirty="0">
            <a:latin typeface="Constantia (Body)"/>
          </a:endParaRPr>
        </a:p>
      </dsp:txBody>
      <dsp:txXfrm>
        <a:off x="-192325" y="2040247"/>
        <a:ext cx="2252058" cy="669005"/>
      </dsp:txXfrm>
    </dsp:sp>
    <dsp:sp modelId="{1243A5E2-245F-460E-9CD8-9DC4E18F6A54}">
      <dsp:nvSpPr>
        <dsp:cNvPr id="0" name=""/>
        <dsp:cNvSpPr/>
      </dsp:nvSpPr>
      <dsp:spPr>
        <a:xfrm>
          <a:off x="933703" y="861560"/>
          <a:ext cx="3026379" cy="3026379"/>
        </a:xfrm>
        <a:custGeom>
          <a:avLst/>
          <a:gdLst/>
          <a:ahLst/>
          <a:cxnLst/>
          <a:rect l="0" t="0" r="0" b="0"/>
          <a:pathLst>
            <a:path>
              <a:moveTo>
                <a:pt x="49178" y="1130550"/>
              </a:moveTo>
              <a:arcTo wR="1513189" hR="1513189" stAng="11678843" swAng="2829930"/>
            </a:path>
          </a:pathLst>
        </a:custGeom>
        <a:noFill/>
        <a:ln w="9525" cap="flat" cmpd="sng" algn="ctr">
          <a:solidFill>
            <a:schemeClr val="accent1">
              <a:shade val="90000"/>
              <a:hueOff val="207713"/>
              <a:satOff val="-4436"/>
              <a:lumOff val="16555"/>
              <a:alphaOff val="0"/>
            </a:schemeClr>
          </a:solidFill>
          <a:prstDash val="solid"/>
        </a:ln>
        <a:effectLst/>
        <a:scene3d>
          <a:camera prst="orthographicFront"/>
          <a:lightRig rig="threePt" dir="t">
            <a:rot lat="0" lon="0" rev="7500000"/>
          </a:lightRig>
        </a:scene3d>
        <a:sp3d z="-40000" prstMaterial="matte"/>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png>
</file>

<file path=ppt/media/image8.gif>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GB"/>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43187DEE-B775-0847-B157-DFAF3FFEDF8C}" type="datetimeFigureOut">
              <a:rPr lang="en-US" smtClean="0"/>
              <a:t>10/13/2022</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55EC4189-B2F8-CF49-91D6-5938A3EF9BAE}"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979211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3187DEE-B775-0847-B157-DFAF3FFEDF8C}" type="datetimeFigureOut">
              <a:rPr lang="en-US" smtClean="0"/>
              <a:t>10/13/2022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EC4189-B2F8-CF49-91D6-5938A3EF9BAE}" type="slidenum">
              <a:rPr lang="en-US" smtClean="0"/>
              <a:t>‹#›</a:t>
            </a:fld>
            <a:endParaRPr lang="en-US"/>
          </a:p>
        </p:txBody>
      </p:sp>
    </p:spTree>
    <p:extLst>
      <p:ext uri="{BB962C8B-B14F-4D97-AF65-F5344CB8AC3E}">
        <p14:creationId xmlns:p14="http://schemas.microsoft.com/office/powerpoint/2010/main" val="15397910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GB"/>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3187DEE-B775-0847-B157-DFAF3FFEDF8C}" type="datetimeFigureOut">
              <a:rPr lang="en-US" smtClean="0"/>
              <a:t>10/13/2022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EC4189-B2F8-CF49-91D6-5938A3EF9BAE}"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247469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3187DEE-B775-0847-B157-DFAF3FFEDF8C}" type="datetimeFigureOut">
              <a:rPr lang="en-US" smtClean="0"/>
              <a:t>10/13/2022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EC4189-B2F8-CF49-91D6-5938A3EF9BAE}"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973280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GB"/>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3187DEE-B775-0847-B157-DFAF3FFEDF8C}" type="datetimeFigureOut">
              <a:rPr lang="en-US" smtClean="0"/>
              <a:t>10/13/2022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EC4189-B2F8-CF49-91D6-5938A3EF9BAE}" type="slidenum">
              <a:rPr lang="en-US" smtClean="0"/>
              <a:t>‹#›</a:t>
            </a:fld>
            <a:endParaRPr lang="en-US"/>
          </a:p>
        </p:txBody>
      </p:sp>
    </p:spTree>
    <p:extLst>
      <p:ext uri="{BB962C8B-B14F-4D97-AF65-F5344CB8AC3E}">
        <p14:creationId xmlns:p14="http://schemas.microsoft.com/office/powerpoint/2010/main" val="36725586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GB"/>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3187DEE-B775-0847-B157-DFAF3FFEDF8C}" type="datetimeFigureOut">
              <a:rPr lang="en-US" smtClean="0"/>
              <a:t>10/13/2022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EC4189-B2F8-CF49-91D6-5938A3EF9BAE}"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435523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3187DEE-B775-0847-B157-DFAF3FFEDF8C}" type="datetimeFigureOut">
              <a:rPr lang="en-US" smtClean="0"/>
              <a:t>10/13/2022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EC4189-B2F8-CF49-91D6-5938A3EF9BAE}"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705307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3187DEE-B775-0847-B157-DFAF3FFEDF8C}" type="datetimeFigureOut">
              <a:rPr lang="en-US" smtClean="0"/>
              <a:t>10/13/2022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EC4189-B2F8-CF49-91D6-5938A3EF9BAE}"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372967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3187DEE-B775-0847-B157-DFAF3FFEDF8C}" type="datetimeFigureOut">
              <a:rPr lang="en-US" smtClean="0"/>
              <a:t>10/13/2022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EC4189-B2F8-CF49-91D6-5938A3EF9BAE}"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46293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3187DEE-B775-0847-B157-DFAF3FFEDF8C}" type="datetimeFigureOut">
              <a:rPr lang="en-US" smtClean="0"/>
              <a:t>10/13/2022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EC4189-B2F8-CF49-91D6-5938A3EF9BAE}" type="slidenum">
              <a:rPr lang="en-US" smtClean="0"/>
              <a:t>‹#›</a:t>
            </a:fld>
            <a:endParaRPr lang="en-US"/>
          </a:p>
        </p:txBody>
      </p:sp>
    </p:spTree>
    <p:extLst>
      <p:ext uri="{BB962C8B-B14F-4D97-AF65-F5344CB8AC3E}">
        <p14:creationId xmlns:p14="http://schemas.microsoft.com/office/powerpoint/2010/main" val="31474318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3187DEE-B775-0847-B157-DFAF3FFEDF8C}" type="datetimeFigureOut">
              <a:rPr lang="en-US" smtClean="0"/>
              <a:t>10/13/2022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EC4189-B2F8-CF49-91D6-5938A3EF9BAE}"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947165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3187DEE-B775-0847-B157-DFAF3FFEDF8C}" type="datetimeFigureOut">
              <a:rPr lang="en-US" smtClean="0"/>
              <a:t>10/13/2022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EC4189-B2F8-CF49-91D6-5938A3EF9BAE}" type="slidenum">
              <a:rPr lang="en-US" smtClean="0"/>
              <a:t>‹#›</a:t>
            </a:fld>
            <a:endParaRPr lang="en-US"/>
          </a:p>
        </p:txBody>
      </p:sp>
    </p:spTree>
    <p:extLst>
      <p:ext uri="{BB962C8B-B14F-4D97-AF65-F5344CB8AC3E}">
        <p14:creationId xmlns:p14="http://schemas.microsoft.com/office/powerpoint/2010/main" val="42198347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3187DEE-B775-0847-B157-DFAF3FFEDF8C}" type="datetimeFigureOut">
              <a:rPr lang="en-US" smtClean="0"/>
              <a:t>10/13/2022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EC4189-B2F8-CF49-91D6-5938A3EF9BAE}"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909900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43187DEE-B775-0847-B157-DFAF3FFEDF8C}" type="datetimeFigureOut">
              <a:rPr lang="en-US" smtClean="0"/>
              <a:t>10/13/2022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EC4189-B2F8-CF49-91D6-5938A3EF9BAE}"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390008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187DEE-B775-0847-B157-DFAF3FFEDF8C}" type="datetimeFigureOut">
              <a:rPr lang="en-US" smtClean="0"/>
              <a:t>10/13/2022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5EC4189-B2F8-CF49-91D6-5938A3EF9BAE}" type="slidenum">
              <a:rPr lang="en-US" smtClean="0"/>
              <a:t>‹#›</a:t>
            </a:fld>
            <a:endParaRPr lang="en-US"/>
          </a:p>
        </p:txBody>
      </p:sp>
    </p:spTree>
    <p:extLst>
      <p:ext uri="{BB962C8B-B14F-4D97-AF65-F5344CB8AC3E}">
        <p14:creationId xmlns:p14="http://schemas.microsoft.com/office/powerpoint/2010/main" val="32937122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GB"/>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3187DEE-B775-0847-B157-DFAF3FFEDF8C}" type="datetimeFigureOut">
              <a:rPr lang="en-US" smtClean="0"/>
              <a:t>10/13/2022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EC4189-B2F8-CF49-91D6-5938A3EF9BAE}"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48122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GB"/>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3187DEE-B775-0847-B157-DFAF3FFEDF8C}" type="datetimeFigureOut">
              <a:rPr lang="en-US" smtClean="0"/>
              <a:t>10/13/2022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EC4189-B2F8-CF49-91D6-5938A3EF9BAE}" type="slidenum">
              <a:rPr lang="en-US" smtClean="0"/>
              <a:t>‹#›</a:t>
            </a:fld>
            <a:endParaRPr lang="en-US"/>
          </a:p>
        </p:txBody>
      </p:sp>
    </p:spTree>
    <p:extLst>
      <p:ext uri="{BB962C8B-B14F-4D97-AF65-F5344CB8AC3E}">
        <p14:creationId xmlns:p14="http://schemas.microsoft.com/office/powerpoint/2010/main" val="3902484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3187DEE-B775-0847-B157-DFAF3FFEDF8C}" type="datetimeFigureOut">
              <a:rPr lang="en-US" smtClean="0"/>
              <a:t>10/13/2022</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5EC4189-B2F8-CF49-91D6-5938A3EF9BAE}" type="slidenum">
              <a:rPr lang="en-US" smtClean="0"/>
              <a:t>‹#›</a:t>
            </a:fld>
            <a:endParaRPr lang="en-US"/>
          </a:p>
        </p:txBody>
      </p:sp>
    </p:spTree>
    <p:extLst>
      <p:ext uri="{BB962C8B-B14F-4D97-AF65-F5344CB8AC3E}">
        <p14:creationId xmlns:p14="http://schemas.microsoft.com/office/powerpoint/2010/main" val="1493066123"/>
      </p:ext>
    </p:extLst>
  </p:cSld>
  <p:clrMap bg1="dk1" tx1="lt1" bg2="dk2" tx2="lt2" accent1="accent1" accent2="accent2" accent3="accent3" accent4="accent4" accent5="accent5" accent6="accent6" hlink="hlink" folHlink="folHlink"/>
  <p:sldLayoutIdLst>
    <p:sldLayoutId id="2147483936" r:id="rId1"/>
    <p:sldLayoutId id="2147483937" r:id="rId2"/>
    <p:sldLayoutId id="2147483938" r:id="rId3"/>
    <p:sldLayoutId id="2147483939" r:id="rId4"/>
    <p:sldLayoutId id="2147483940" r:id="rId5"/>
    <p:sldLayoutId id="2147483941" r:id="rId6"/>
    <p:sldLayoutId id="2147483942" r:id="rId7"/>
    <p:sldLayoutId id="2147483943" r:id="rId8"/>
    <p:sldLayoutId id="2147483944" r:id="rId9"/>
    <p:sldLayoutId id="2147483945" r:id="rId10"/>
    <p:sldLayoutId id="2147483946" r:id="rId11"/>
    <p:sldLayoutId id="2147483947" r:id="rId12"/>
    <p:sldLayoutId id="2147483948" r:id="rId13"/>
    <p:sldLayoutId id="2147483949" r:id="rId14"/>
    <p:sldLayoutId id="2147483950" r:id="rId15"/>
    <p:sldLayoutId id="2147483951" r:id="rId16"/>
    <p:sldLayoutId id="2147483952"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0.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0.xml"/><Relationship Id="rId5" Type="http://schemas.openxmlformats.org/officeDocument/2006/relationships/image" Target="../media/image19.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gif"/><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DF972-89AF-8B4F-8C42-671C76B32456}"/>
              </a:ext>
            </a:extLst>
          </p:cNvPr>
          <p:cNvSpPr>
            <a:spLocks noGrp="1"/>
          </p:cNvSpPr>
          <p:nvPr>
            <p:ph type="ctrTitle"/>
          </p:nvPr>
        </p:nvSpPr>
        <p:spPr>
          <a:xfrm>
            <a:off x="2692398" y="1871132"/>
            <a:ext cx="6815669" cy="1451618"/>
          </a:xfrm>
        </p:spPr>
        <p:txBody>
          <a:bodyPr/>
          <a:lstStyle/>
          <a:p>
            <a:r>
              <a:rPr lang="en-US" sz="4400" b="1" dirty="0">
                <a:solidFill>
                  <a:schemeClr val="accent1"/>
                </a:solidFill>
                <a:latin typeface="Calibri" panose="020F0502020204030204" pitchFamily="34" charset="0"/>
                <a:cs typeface="Calibri" panose="020F0502020204030204" pitchFamily="34" charset="0"/>
              </a:rPr>
              <a:t>Customer Retention Case Study Presentation</a:t>
            </a:r>
            <a:endParaRPr lang="en-US" b="1" dirty="0">
              <a:solidFill>
                <a:schemeClr val="accent1"/>
              </a:solidFill>
              <a:latin typeface="Calibri" panose="020F0502020204030204" pitchFamily="34" charset="0"/>
              <a:cs typeface="Calibri" panose="020F0502020204030204" pitchFamily="34" charset="0"/>
            </a:endParaRPr>
          </a:p>
        </p:txBody>
      </p:sp>
      <p:sp>
        <p:nvSpPr>
          <p:cNvPr id="3" name="Subtitle 2">
            <a:extLst>
              <a:ext uri="{FF2B5EF4-FFF2-40B4-BE49-F238E27FC236}">
                <a16:creationId xmlns:a16="http://schemas.microsoft.com/office/drawing/2014/main" id="{5EF327CC-2E00-6549-9E57-9035101635A0}"/>
              </a:ext>
            </a:extLst>
          </p:cNvPr>
          <p:cNvSpPr>
            <a:spLocks noGrp="1"/>
          </p:cNvSpPr>
          <p:nvPr>
            <p:ph type="subTitle" idx="1"/>
          </p:nvPr>
        </p:nvSpPr>
        <p:spPr>
          <a:xfrm>
            <a:off x="2692398" y="4278647"/>
            <a:ext cx="6815669" cy="863624"/>
          </a:xfrm>
        </p:spPr>
        <p:txBody>
          <a:bodyPr>
            <a:normAutofit fontScale="92500" lnSpcReduction="10000"/>
          </a:bodyPr>
          <a:lstStyle/>
          <a:p>
            <a:r>
              <a:rPr lang="en-US" sz="2400" dirty="0">
                <a:solidFill>
                  <a:schemeClr val="bg1"/>
                </a:solidFill>
              </a:rPr>
              <a:t>											John Tojo</a:t>
            </a:r>
          </a:p>
          <a:p>
            <a:pPr algn="r"/>
            <a:r>
              <a:rPr lang="en-IN" sz="2400" dirty="0">
                <a:solidFill>
                  <a:schemeClr val="bg1"/>
                </a:solidFill>
              </a:rPr>
              <a:t>Data Science Intern</a:t>
            </a:r>
            <a:endParaRPr lang="en-US" sz="2400" dirty="0">
              <a:solidFill>
                <a:schemeClr val="bg1"/>
              </a:solidFill>
            </a:endParaRPr>
          </a:p>
        </p:txBody>
      </p:sp>
    </p:spTree>
    <p:extLst>
      <p:ext uri="{BB962C8B-B14F-4D97-AF65-F5344CB8AC3E}">
        <p14:creationId xmlns:p14="http://schemas.microsoft.com/office/powerpoint/2010/main" val="24476471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7F3E80A-1A17-453B-B3F7-FF29E2849F96}"/>
              </a:ext>
            </a:extLst>
          </p:cNvPr>
          <p:cNvSpPr>
            <a:spLocks noGrp="1"/>
          </p:cNvSpPr>
          <p:nvPr>
            <p:ph type="pic" idx="1"/>
          </p:nvPr>
        </p:nvSpPr>
        <p:spPr/>
      </p:sp>
      <p:sp>
        <p:nvSpPr>
          <p:cNvPr id="4" name="Text Placeholder 3">
            <a:extLst>
              <a:ext uri="{FF2B5EF4-FFF2-40B4-BE49-F238E27FC236}">
                <a16:creationId xmlns:a16="http://schemas.microsoft.com/office/drawing/2014/main" id="{AEFB4492-C929-430B-A5ED-D93CA0B5CC45}"/>
              </a:ext>
            </a:extLst>
          </p:cNvPr>
          <p:cNvSpPr>
            <a:spLocks noGrp="1"/>
          </p:cNvSpPr>
          <p:nvPr>
            <p:ph type="body" sz="half" idx="2"/>
          </p:nvPr>
        </p:nvSpPr>
        <p:spPr>
          <a:xfrm>
            <a:off x="1120304" y="794543"/>
            <a:ext cx="9609666" cy="493712"/>
          </a:xfrm>
        </p:spPr>
        <p:txBody>
          <a:bodyPr>
            <a:noAutofit/>
          </a:bodyPr>
          <a:lstStyle/>
          <a:p>
            <a:r>
              <a:rPr lang="en-US" sz="2400" dirty="0">
                <a:solidFill>
                  <a:schemeClr val="bg1"/>
                </a:solidFill>
              </a:rPr>
              <a:t>Understanding how customers reacted to online platform and frequency of usage </a:t>
            </a:r>
            <a:endParaRPr lang="en-IN" sz="2400" dirty="0">
              <a:solidFill>
                <a:schemeClr val="bg1"/>
              </a:solidFill>
            </a:endParaRPr>
          </a:p>
        </p:txBody>
      </p:sp>
      <p:pic>
        <p:nvPicPr>
          <p:cNvPr id="5" name="Picture 4">
            <a:extLst>
              <a:ext uri="{FF2B5EF4-FFF2-40B4-BE49-F238E27FC236}">
                <a16:creationId xmlns:a16="http://schemas.microsoft.com/office/drawing/2014/main" id="{D518F358-A912-4A18-9318-25D8B9884B2D}"/>
              </a:ext>
            </a:extLst>
          </p:cNvPr>
          <p:cNvPicPr>
            <a:picLocks noChangeAspect="1"/>
          </p:cNvPicPr>
          <p:nvPr/>
        </p:nvPicPr>
        <p:blipFill>
          <a:blip r:embed="rId2"/>
          <a:stretch>
            <a:fillRect/>
          </a:stretch>
        </p:blipFill>
        <p:spPr>
          <a:xfrm>
            <a:off x="5832507" y="1779210"/>
            <a:ext cx="4462948" cy="3729600"/>
          </a:xfrm>
          <a:prstGeom prst="rect">
            <a:avLst/>
          </a:prstGeom>
        </p:spPr>
      </p:pic>
      <p:pic>
        <p:nvPicPr>
          <p:cNvPr id="6" name="Picture 5">
            <a:extLst>
              <a:ext uri="{FF2B5EF4-FFF2-40B4-BE49-F238E27FC236}">
                <a16:creationId xmlns:a16="http://schemas.microsoft.com/office/drawing/2014/main" id="{6F44222C-2E01-4C17-A491-3621CF9E3104}"/>
              </a:ext>
            </a:extLst>
          </p:cNvPr>
          <p:cNvPicPr>
            <a:picLocks noChangeAspect="1"/>
          </p:cNvPicPr>
          <p:nvPr/>
        </p:nvPicPr>
        <p:blipFill>
          <a:blip r:embed="rId3"/>
          <a:stretch>
            <a:fillRect/>
          </a:stretch>
        </p:blipFill>
        <p:spPr>
          <a:xfrm>
            <a:off x="956047" y="1779210"/>
            <a:ext cx="4024516" cy="3777697"/>
          </a:xfrm>
          <a:prstGeom prst="rect">
            <a:avLst/>
          </a:prstGeom>
        </p:spPr>
      </p:pic>
    </p:spTree>
    <p:extLst>
      <p:ext uri="{BB962C8B-B14F-4D97-AF65-F5344CB8AC3E}">
        <p14:creationId xmlns:p14="http://schemas.microsoft.com/office/powerpoint/2010/main" val="5410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7F3E80A-1A17-453B-B3F7-FF29E2849F96}"/>
              </a:ext>
            </a:extLst>
          </p:cNvPr>
          <p:cNvSpPr>
            <a:spLocks noGrp="1"/>
          </p:cNvSpPr>
          <p:nvPr>
            <p:ph type="pic" idx="1"/>
          </p:nvPr>
        </p:nvSpPr>
        <p:spPr>
          <a:xfrm>
            <a:off x="1041427" y="1041399"/>
            <a:ext cx="10105972" cy="2801027"/>
          </a:xfrm>
        </p:spPr>
      </p:sp>
      <p:sp>
        <p:nvSpPr>
          <p:cNvPr id="4" name="Text Placeholder 3">
            <a:extLst>
              <a:ext uri="{FF2B5EF4-FFF2-40B4-BE49-F238E27FC236}">
                <a16:creationId xmlns:a16="http://schemas.microsoft.com/office/drawing/2014/main" id="{AEFB4492-C929-430B-A5ED-D93CA0B5CC45}"/>
              </a:ext>
            </a:extLst>
          </p:cNvPr>
          <p:cNvSpPr>
            <a:spLocks noGrp="1"/>
          </p:cNvSpPr>
          <p:nvPr>
            <p:ph type="body" sz="half" idx="2"/>
          </p:nvPr>
        </p:nvSpPr>
        <p:spPr>
          <a:xfrm>
            <a:off x="1120304" y="794543"/>
            <a:ext cx="9609666" cy="493712"/>
          </a:xfrm>
        </p:spPr>
        <p:txBody>
          <a:bodyPr>
            <a:noAutofit/>
          </a:bodyPr>
          <a:lstStyle/>
          <a:p>
            <a:r>
              <a:rPr lang="en-US" sz="2400" dirty="0">
                <a:solidFill>
                  <a:schemeClr val="bg1"/>
                </a:solidFill>
              </a:rPr>
              <a:t>Understanding how customers accessed</a:t>
            </a:r>
            <a:endParaRPr lang="en-IN" sz="2400" dirty="0">
              <a:solidFill>
                <a:schemeClr val="bg1"/>
              </a:solidFill>
            </a:endParaRPr>
          </a:p>
        </p:txBody>
      </p:sp>
      <p:pic>
        <p:nvPicPr>
          <p:cNvPr id="2" name="Picture 1">
            <a:extLst>
              <a:ext uri="{FF2B5EF4-FFF2-40B4-BE49-F238E27FC236}">
                <a16:creationId xmlns:a16="http://schemas.microsoft.com/office/drawing/2014/main" id="{D5844DA4-51A5-4D63-BA80-B5E1162BF8BF}"/>
              </a:ext>
            </a:extLst>
          </p:cNvPr>
          <p:cNvPicPr>
            <a:picLocks noChangeAspect="1"/>
          </p:cNvPicPr>
          <p:nvPr/>
        </p:nvPicPr>
        <p:blipFill>
          <a:blip r:embed="rId2"/>
          <a:stretch>
            <a:fillRect/>
          </a:stretch>
        </p:blipFill>
        <p:spPr>
          <a:xfrm>
            <a:off x="660569" y="1491337"/>
            <a:ext cx="4887357" cy="2197912"/>
          </a:xfrm>
          <a:prstGeom prst="rect">
            <a:avLst/>
          </a:prstGeom>
        </p:spPr>
      </p:pic>
      <p:pic>
        <p:nvPicPr>
          <p:cNvPr id="7" name="Picture 6">
            <a:extLst>
              <a:ext uri="{FF2B5EF4-FFF2-40B4-BE49-F238E27FC236}">
                <a16:creationId xmlns:a16="http://schemas.microsoft.com/office/drawing/2014/main" id="{C89BD2BF-02AD-430C-B841-04E909F08DDD}"/>
              </a:ext>
            </a:extLst>
          </p:cNvPr>
          <p:cNvPicPr>
            <a:picLocks noChangeAspect="1"/>
          </p:cNvPicPr>
          <p:nvPr/>
        </p:nvPicPr>
        <p:blipFill>
          <a:blip r:embed="rId3"/>
          <a:stretch>
            <a:fillRect/>
          </a:stretch>
        </p:blipFill>
        <p:spPr>
          <a:xfrm>
            <a:off x="6096000" y="1423640"/>
            <a:ext cx="5183976" cy="2260682"/>
          </a:xfrm>
          <a:prstGeom prst="rect">
            <a:avLst/>
          </a:prstGeom>
        </p:spPr>
      </p:pic>
      <p:pic>
        <p:nvPicPr>
          <p:cNvPr id="8" name="Picture 7">
            <a:extLst>
              <a:ext uri="{FF2B5EF4-FFF2-40B4-BE49-F238E27FC236}">
                <a16:creationId xmlns:a16="http://schemas.microsoft.com/office/drawing/2014/main" id="{0251AC6B-9A15-4A80-AA25-9F87E02BBB10}"/>
              </a:ext>
            </a:extLst>
          </p:cNvPr>
          <p:cNvPicPr>
            <a:picLocks noChangeAspect="1"/>
          </p:cNvPicPr>
          <p:nvPr/>
        </p:nvPicPr>
        <p:blipFill>
          <a:blip r:embed="rId4"/>
          <a:stretch>
            <a:fillRect/>
          </a:stretch>
        </p:blipFill>
        <p:spPr>
          <a:xfrm>
            <a:off x="1625692" y="3887404"/>
            <a:ext cx="9104278" cy="2345961"/>
          </a:xfrm>
          <a:prstGeom prst="rect">
            <a:avLst/>
          </a:prstGeom>
        </p:spPr>
      </p:pic>
    </p:spTree>
    <p:extLst>
      <p:ext uri="{BB962C8B-B14F-4D97-AF65-F5344CB8AC3E}">
        <p14:creationId xmlns:p14="http://schemas.microsoft.com/office/powerpoint/2010/main" val="23180688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FB4492-C929-430B-A5ED-D93CA0B5CC45}"/>
              </a:ext>
            </a:extLst>
          </p:cNvPr>
          <p:cNvSpPr>
            <a:spLocks noGrp="1"/>
          </p:cNvSpPr>
          <p:nvPr>
            <p:ph type="body" sz="half" idx="2"/>
          </p:nvPr>
        </p:nvSpPr>
        <p:spPr>
          <a:xfrm>
            <a:off x="1120304" y="794543"/>
            <a:ext cx="9609666" cy="493712"/>
          </a:xfrm>
        </p:spPr>
        <p:txBody>
          <a:bodyPr>
            <a:noAutofit/>
          </a:bodyPr>
          <a:lstStyle/>
          <a:p>
            <a:r>
              <a:rPr lang="en-US" sz="2400" dirty="0">
                <a:solidFill>
                  <a:schemeClr val="bg1"/>
                </a:solidFill>
              </a:rPr>
              <a:t>Understanding behavior of customers</a:t>
            </a:r>
          </a:p>
          <a:p>
            <a:endParaRPr lang="en-IN" sz="2400" dirty="0">
              <a:solidFill>
                <a:schemeClr val="bg1"/>
              </a:solidFill>
            </a:endParaRPr>
          </a:p>
        </p:txBody>
      </p:sp>
      <p:pic>
        <p:nvPicPr>
          <p:cNvPr id="2" name="Picture 1">
            <a:extLst>
              <a:ext uri="{FF2B5EF4-FFF2-40B4-BE49-F238E27FC236}">
                <a16:creationId xmlns:a16="http://schemas.microsoft.com/office/drawing/2014/main" id="{07654E26-832B-46EB-9B18-5DED3C2B8515}"/>
              </a:ext>
            </a:extLst>
          </p:cNvPr>
          <p:cNvPicPr>
            <a:picLocks noChangeAspect="1"/>
          </p:cNvPicPr>
          <p:nvPr/>
        </p:nvPicPr>
        <p:blipFill>
          <a:blip r:embed="rId2"/>
          <a:stretch>
            <a:fillRect/>
          </a:stretch>
        </p:blipFill>
        <p:spPr>
          <a:xfrm>
            <a:off x="805369" y="1374944"/>
            <a:ext cx="4770286" cy="1942188"/>
          </a:xfrm>
          <a:prstGeom prst="rect">
            <a:avLst/>
          </a:prstGeom>
        </p:spPr>
      </p:pic>
      <p:sp>
        <p:nvSpPr>
          <p:cNvPr id="9" name="Picture Placeholder 8">
            <a:extLst>
              <a:ext uri="{FF2B5EF4-FFF2-40B4-BE49-F238E27FC236}">
                <a16:creationId xmlns:a16="http://schemas.microsoft.com/office/drawing/2014/main" id="{BEE47EA0-420F-4ED6-B186-13B662E6BB20}"/>
              </a:ext>
            </a:extLst>
          </p:cNvPr>
          <p:cNvSpPr>
            <a:spLocks noGrp="1"/>
          </p:cNvSpPr>
          <p:nvPr>
            <p:ph type="pic" idx="1"/>
          </p:nvPr>
        </p:nvSpPr>
        <p:spPr>
          <a:xfrm>
            <a:off x="1041427" y="1219200"/>
            <a:ext cx="10105972" cy="3158068"/>
          </a:xfrm>
        </p:spPr>
      </p:sp>
      <p:pic>
        <p:nvPicPr>
          <p:cNvPr id="10" name="Picture 9">
            <a:extLst>
              <a:ext uri="{FF2B5EF4-FFF2-40B4-BE49-F238E27FC236}">
                <a16:creationId xmlns:a16="http://schemas.microsoft.com/office/drawing/2014/main" id="{26DC8064-EF69-4D00-B85A-E6126CF9A2CE}"/>
              </a:ext>
            </a:extLst>
          </p:cNvPr>
          <p:cNvPicPr>
            <a:picLocks noChangeAspect="1"/>
          </p:cNvPicPr>
          <p:nvPr/>
        </p:nvPicPr>
        <p:blipFill>
          <a:blip r:embed="rId3"/>
          <a:stretch>
            <a:fillRect/>
          </a:stretch>
        </p:blipFill>
        <p:spPr>
          <a:xfrm>
            <a:off x="5925137" y="1374944"/>
            <a:ext cx="4861131" cy="1942188"/>
          </a:xfrm>
          <a:prstGeom prst="rect">
            <a:avLst/>
          </a:prstGeom>
        </p:spPr>
      </p:pic>
      <p:pic>
        <p:nvPicPr>
          <p:cNvPr id="11" name="Picture 10">
            <a:extLst>
              <a:ext uri="{FF2B5EF4-FFF2-40B4-BE49-F238E27FC236}">
                <a16:creationId xmlns:a16="http://schemas.microsoft.com/office/drawing/2014/main" id="{C7946380-F796-4FE8-A011-E887B5B11F60}"/>
              </a:ext>
            </a:extLst>
          </p:cNvPr>
          <p:cNvPicPr>
            <a:picLocks noChangeAspect="1"/>
          </p:cNvPicPr>
          <p:nvPr/>
        </p:nvPicPr>
        <p:blipFill>
          <a:blip r:embed="rId4"/>
          <a:stretch>
            <a:fillRect/>
          </a:stretch>
        </p:blipFill>
        <p:spPr>
          <a:xfrm>
            <a:off x="6096000" y="3429000"/>
            <a:ext cx="5252632" cy="2404279"/>
          </a:xfrm>
          <a:prstGeom prst="rect">
            <a:avLst/>
          </a:prstGeom>
        </p:spPr>
      </p:pic>
      <p:pic>
        <p:nvPicPr>
          <p:cNvPr id="12" name="Picture 11">
            <a:extLst>
              <a:ext uri="{FF2B5EF4-FFF2-40B4-BE49-F238E27FC236}">
                <a16:creationId xmlns:a16="http://schemas.microsoft.com/office/drawing/2014/main" id="{08912470-61D6-43E4-B841-FA64AC61DA87}"/>
              </a:ext>
            </a:extLst>
          </p:cNvPr>
          <p:cNvPicPr>
            <a:picLocks noChangeAspect="1"/>
          </p:cNvPicPr>
          <p:nvPr/>
        </p:nvPicPr>
        <p:blipFill>
          <a:blip r:embed="rId5"/>
          <a:stretch>
            <a:fillRect/>
          </a:stretch>
        </p:blipFill>
        <p:spPr>
          <a:xfrm>
            <a:off x="704850" y="3540869"/>
            <a:ext cx="5157934" cy="2474168"/>
          </a:xfrm>
          <a:prstGeom prst="rect">
            <a:avLst/>
          </a:prstGeom>
        </p:spPr>
      </p:pic>
    </p:spTree>
    <p:extLst>
      <p:ext uri="{BB962C8B-B14F-4D97-AF65-F5344CB8AC3E}">
        <p14:creationId xmlns:p14="http://schemas.microsoft.com/office/powerpoint/2010/main" val="32628869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6">
            <a:extLst>
              <a:ext uri="{FF2B5EF4-FFF2-40B4-BE49-F238E27FC236}">
                <a16:creationId xmlns:a16="http://schemas.microsoft.com/office/drawing/2014/main" id="{885D4C87-6346-B049-A126-8BE2A2028ECD}"/>
              </a:ext>
            </a:extLst>
          </p:cNvPr>
          <p:cNvGraphicFramePr>
            <a:graphicFrameLocks noGrp="1"/>
          </p:cNvGraphicFramePr>
          <p:nvPr>
            <p:extLst>
              <p:ext uri="{D42A27DB-BD31-4B8C-83A1-F6EECF244321}">
                <p14:modId xmlns:p14="http://schemas.microsoft.com/office/powerpoint/2010/main" val="3152690297"/>
              </p:ext>
            </p:extLst>
          </p:nvPr>
        </p:nvGraphicFramePr>
        <p:xfrm>
          <a:off x="836578" y="1463039"/>
          <a:ext cx="10680969" cy="4616747"/>
        </p:xfrm>
        <a:graphic>
          <a:graphicData uri="http://schemas.openxmlformats.org/drawingml/2006/table">
            <a:tbl>
              <a:tblPr firstRow="1" bandRow="1">
                <a:tableStyleId>{2D5ABB26-0587-4C30-8999-92F81FD0307C}</a:tableStyleId>
              </a:tblPr>
              <a:tblGrid>
                <a:gridCol w="10680969">
                  <a:extLst>
                    <a:ext uri="{9D8B030D-6E8A-4147-A177-3AD203B41FA5}">
                      <a16:colId xmlns:a16="http://schemas.microsoft.com/office/drawing/2014/main" val="248135368"/>
                    </a:ext>
                  </a:extLst>
                </a:gridCol>
              </a:tblGrid>
              <a:tr h="4616747">
                <a:tc>
                  <a:txBody>
                    <a:bodyPr/>
                    <a:lstStyle/>
                    <a:p>
                      <a:r>
                        <a:rPr lang="en-GB" sz="1800" b="0" i="0" kern="1200" dirty="0">
                          <a:solidFill>
                            <a:schemeClr val="bg1"/>
                          </a:solidFill>
                          <a:effectLst/>
                          <a:latin typeface="+mn-lt"/>
                          <a:ea typeface="+mn-ea"/>
                          <a:cs typeface="+mn-cs"/>
                        </a:rPr>
                        <a:t>Amazon</a:t>
                      </a:r>
                    </a:p>
                    <a:p>
                      <a:endParaRPr lang="en-GB" sz="1800" b="0" i="0" kern="1200" dirty="0">
                        <a:solidFill>
                          <a:schemeClr val="bg1"/>
                        </a:solidFill>
                        <a:effectLst/>
                        <a:latin typeface="+mn-lt"/>
                        <a:ea typeface="+mn-ea"/>
                        <a:cs typeface="+mn-cs"/>
                      </a:endParaRPr>
                    </a:p>
                    <a:p>
                      <a:pPr lvl="1"/>
                      <a:r>
                        <a:rPr lang="en-GB" sz="1800" b="0" i="0" kern="1200" dirty="0">
                          <a:solidFill>
                            <a:schemeClr val="bg1"/>
                          </a:solidFill>
                          <a:effectLst/>
                          <a:latin typeface="+mn-lt"/>
                          <a:ea typeface="+mn-ea"/>
                          <a:cs typeface="+mn-cs"/>
                        </a:rPr>
                        <a:t>1. Improvements needed</a:t>
                      </a:r>
                    </a:p>
                    <a:p>
                      <a:pPr lvl="2"/>
                      <a:r>
                        <a:rPr lang="en-GB" sz="1800" b="0" i="0" kern="1200" dirty="0">
                          <a:solidFill>
                            <a:schemeClr val="bg1"/>
                          </a:solidFill>
                          <a:effectLst/>
                          <a:latin typeface="+mn-lt"/>
                          <a:ea typeface="+mn-ea"/>
                          <a:cs typeface="+mn-cs"/>
                        </a:rPr>
                        <a:t>a) amazon struggles during offer period, customers face difficulty to login and for web page to load during offers</a:t>
                      </a:r>
                    </a:p>
                    <a:p>
                      <a:pPr marL="1657350" lvl="3" indent="-285750">
                        <a:buFont typeface="Arial" panose="020B0604020202020204" pitchFamily="34" charset="0"/>
                        <a:buChar char="•"/>
                      </a:pPr>
                      <a:r>
                        <a:rPr lang="en-GB" sz="1800" b="0" i="0" kern="1200" dirty="0">
                          <a:solidFill>
                            <a:schemeClr val="bg1"/>
                          </a:solidFill>
                          <a:effectLst/>
                          <a:latin typeface="+mn-lt"/>
                          <a:ea typeface="+mn-ea"/>
                          <a:cs typeface="+mn-cs"/>
                        </a:rPr>
                        <a:t>this is mainly because of high traffic which occurs because it has large no. of customers  compared to other service providers</a:t>
                      </a:r>
                    </a:p>
                    <a:p>
                      <a:pPr marL="1657350" marR="0" lvl="3"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800" b="0" i="0" kern="1200" dirty="0">
                          <a:solidFill>
                            <a:schemeClr val="bg1"/>
                          </a:solidFill>
                          <a:effectLst/>
                          <a:latin typeface="+mn-lt"/>
                          <a:ea typeface="+mn-ea"/>
                          <a:cs typeface="+mn-cs"/>
                        </a:rPr>
                        <a:t>solution can be by increasing bandwidth or by further optimising the website</a:t>
                      </a:r>
                    </a:p>
                    <a:p>
                      <a:pPr lvl="2"/>
                      <a:r>
                        <a:rPr lang="en-GB" sz="1800" b="0" i="0" kern="1200" dirty="0">
                          <a:solidFill>
                            <a:schemeClr val="bg1"/>
                          </a:solidFill>
                          <a:effectLst/>
                          <a:latin typeface="+mn-lt"/>
                          <a:ea typeface="+mn-ea"/>
                          <a:cs typeface="+mn-cs"/>
                        </a:rPr>
                        <a:t>b) amazon should try to announce price for </a:t>
                      </a:r>
                      <a:r>
                        <a:rPr lang="en-GB" sz="1800" b="0" i="0" kern="1200" dirty="0" err="1">
                          <a:solidFill>
                            <a:schemeClr val="bg1"/>
                          </a:solidFill>
                          <a:effectLst/>
                          <a:latin typeface="+mn-lt"/>
                          <a:ea typeface="+mn-ea"/>
                          <a:cs typeface="+mn-cs"/>
                        </a:rPr>
                        <a:t>producrs</a:t>
                      </a:r>
                      <a:r>
                        <a:rPr lang="en-GB" sz="1800" b="0" i="0" kern="1200" dirty="0">
                          <a:solidFill>
                            <a:schemeClr val="bg1"/>
                          </a:solidFill>
                          <a:effectLst/>
                          <a:latin typeface="+mn-lt"/>
                          <a:ea typeface="+mn-ea"/>
                          <a:cs typeface="+mn-cs"/>
                        </a:rPr>
                        <a:t> during offers as early as possible this can further help the customers who shop in other websites to be slowly included, but there is another risk which should be taken into account that would be rival companies could try to sell the same product at more cheaper price so study should be done on when the price declaration should be done during offers</a:t>
                      </a:r>
                    </a:p>
                    <a:p>
                      <a:pPr lvl="1"/>
                      <a:endParaRPr lang="en-GB" sz="1800" b="0" i="0" kern="1200" dirty="0">
                        <a:solidFill>
                          <a:schemeClr val="bg1"/>
                        </a:solidFill>
                        <a:effectLst/>
                        <a:latin typeface="+mn-lt"/>
                        <a:ea typeface="+mn-ea"/>
                        <a:cs typeface="+mn-cs"/>
                      </a:endParaRPr>
                    </a:p>
                    <a:p>
                      <a:pPr lvl="1"/>
                      <a:r>
                        <a:rPr lang="en-GB" sz="1800" b="0" i="0" kern="1200" dirty="0">
                          <a:solidFill>
                            <a:schemeClr val="bg1"/>
                          </a:solidFill>
                          <a:effectLst/>
                          <a:latin typeface="+mn-lt"/>
                          <a:ea typeface="+mn-ea"/>
                          <a:cs typeface="+mn-cs"/>
                        </a:rPr>
                        <a:t>2. Amazon is preferred by most of the people and has one sided dominance when compare with others</a:t>
                      </a:r>
                    </a:p>
                  </a:txBody>
                  <a:tcPr/>
                </a:tc>
                <a:extLst>
                  <a:ext uri="{0D108BD9-81ED-4DB2-BD59-A6C34878D82A}">
                    <a16:rowId xmlns:a16="http://schemas.microsoft.com/office/drawing/2014/main" val="190913173"/>
                  </a:ext>
                </a:extLst>
              </a:tr>
            </a:tbl>
          </a:graphicData>
        </a:graphic>
      </p:graphicFrame>
      <p:sp>
        <p:nvSpPr>
          <p:cNvPr id="7" name="TextBox 6">
            <a:extLst>
              <a:ext uri="{FF2B5EF4-FFF2-40B4-BE49-F238E27FC236}">
                <a16:creationId xmlns:a16="http://schemas.microsoft.com/office/drawing/2014/main" id="{D250D152-DFEA-154E-B6BA-D65ED2CB9E2F}"/>
              </a:ext>
            </a:extLst>
          </p:cNvPr>
          <p:cNvSpPr txBox="1"/>
          <p:nvPr/>
        </p:nvSpPr>
        <p:spPr>
          <a:xfrm>
            <a:off x="671209" y="693824"/>
            <a:ext cx="10846339" cy="646331"/>
          </a:xfrm>
          <a:prstGeom prst="rect">
            <a:avLst/>
          </a:prstGeom>
          <a:noFill/>
        </p:spPr>
        <p:txBody>
          <a:bodyPr wrap="square">
            <a:spAutoFit/>
          </a:bodyPr>
          <a:lstStyle/>
          <a:p>
            <a:r>
              <a:rPr lang="en-US" sz="3600" b="1" dirty="0">
                <a:solidFill>
                  <a:schemeClr val="accent1"/>
                </a:solidFill>
              </a:rPr>
              <a:t>Observations from analyzing </a:t>
            </a:r>
            <a:r>
              <a:rPr lang="en-GB" sz="3600" dirty="0">
                <a:solidFill>
                  <a:schemeClr val="accent5">
                    <a:lumMod val="75000"/>
                  </a:schemeClr>
                </a:solidFill>
              </a:rPr>
              <a:t>Amazon</a:t>
            </a:r>
            <a:endParaRPr lang="en-US" sz="3600" b="1" dirty="0">
              <a:solidFill>
                <a:schemeClr val="accent5">
                  <a:lumMod val="75000"/>
                </a:schemeClr>
              </a:solidFill>
            </a:endParaRPr>
          </a:p>
        </p:txBody>
      </p:sp>
    </p:spTree>
    <p:extLst>
      <p:ext uri="{BB962C8B-B14F-4D97-AF65-F5344CB8AC3E}">
        <p14:creationId xmlns:p14="http://schemas.microsoft.com/office/powerpoint/2010/main" val="13303784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6">
            <a:extLst>
              <a:ext uri="{FF2B5EF4-FFF2-40B4-BE49-F238E27FC236}">
                <a16:creationId xmlns:a16="http://schemas.microsoft.com/office/drawing/2014/main" id="{885D4C87-6346-B049-A126-8BE2A2028ECD}"/>
              </a:ext>
            </a:extLst>
          </p:cNvPr>
          <p:cNvGraphicFramePr>
            <a:graphicFrameLocks noGrp="1"/>
          </p:cNvGraphicFramePr>
          <p:nvPr>
            <p:extLst>
              <p:ext uri="{D42A27DB-BD31-4B8C-83A1-F6EECF244321}">
                <p14:modId xmlns:p14="http://schemas.microsoft.com/office/powerpoint/2010/main" val="1546160561"/>
              </p:ext>
            </p:extLst>
          </p:nvPr>
        </p:nvGraphicFramePr>
        <p:xfrm>
          <a:off x="836578" y="1463039"/>
          <a:ext cx="10680969" cy="9233494"/>
        </p:xfrm>
        <a:graphic>
          <a:graphicData uri="http://schemas.openxmlformats.org/drawingml/2006/table">
            <a:tbl>
              <a:tblPr firstRow="1" bandRow="1">
                <a:tableStyleId>{2D5ABB26-0587-4C30-8999-92F81FD0307C}</a:tableStyleId>
              </a:tblPr>
              <a:tblGrid>
                <a:gridCol w="10680969">
                  <a:extLst>
                    <a:ext uri="{9D8B030D-6E8A-4147-A177-3AD203B41FA5}">
                      <a16:colId xmlns:a16="http://schemas.microsoft.com/office/drawing/2014/main" val="248135368"/>
                    </a:ext>
                  </a:extLst>
                </a:gridCol>
              </a:tblGrid>
              <a:tr h="4616747">
                <a:tc>
                  <a:txBody>
                    <a:bodyPr/>
                    <a:lstStyle/>
                    <a:p>
                      <a:r>
                        <a:rPr lang="en-GB" sz="1800" b="0" i="0" kern="1200" dirty="0">
                          <a:solidFill>
                            <a:schemeClr val="bg1"/>
                          </a:solidFill>
                          <a:effectLst/>
                          <a:latin typeface="+mn-lt"/>
                          <a:ea typeface="+mn-ea"/>
                          <a:cs typeface="+mn-cs"/>
                        </a:rPr>
                        <a:t>Flipkart</a:t>
                      </a:r>
                    </a:p>
                    <a:p>
                      <a:endParaRPr lang="en-GB" sz="1800" b="0" i="0" kern="1200" dirty="0">
                        <a:solidFill>
                          <a:schemeClr val="bg1"/>
                        </a:solidFill>
                        <a:effectLst/>
                        <a:latin typeface="+mn-lt"/>
                        <a:ea typeface="+mn-ea"/>
                        <a:cs typeface="+mn-cs"/>
                      </a:endParaRPr>
                    </a:p>
                    <a:p>
                      <a:pPr lvl="1"/>
                      <a:r>
                        <a:rPr lang="en-GB" sz="1800" b="0" i="0" kern="1200" dirty="0">
                          <a:solidFill>
                            <a:schemeClr val="bg1"/>
                          </a:solidFill>
                          <a:effectLst/>
                          <a:latin typeface="+mn-lt"/>
                          <a:ea typeface="+mn-ea"/>
                          <a:cs typeface="+mn-cs"/>
                        </a:rPr>
                        <a:t>1. improvements needed</a:t>
                      </a:r>
                    </a:p>
                    <a:p>
                      <a:pPr lvl="2"/>
                      <a:r>
                        <a:rPr lang="en-GB" sz="1800" b="0" i="0" kern="1200" dirty="0">
                          <a:solidFill>
                            <a:schemeClr val="bg1"/>
                          </a:solidFill>
                          <a:effectLst/>
                          <a:latin typeface="+mn-lt"/>
                          <a:ea typeface="+mn-ea"/>
                          <a:cs typeface="+mn-cs"/>
                        </a:rPr>
                        <a:t>a) struggles during offer period, customers face difficulty to login and for web page to load during offers</a:t>
                      </a:r>
                    </a:p>
                    <a:p>
                      <a:pPr marL="1657350" lvl="3" indent="-285750">
                        <a:buFont typeface="Arial" panose="020B0604020202020204" pitchFamily="34" charset="0"/>
                        <a:buChar char="•"/>
                      </a:pPr>
                      <a:r>
                        <a:rPr lang="en-GB" sz="1800" b="0" i="0" kern="1200" dirty="0">
                          <a:solidFill>
                            <a:schemeClr val="bg1"/>
                          </a:solidFill>
                          <a:effectLst/>
                          <a:latin typeface="+mn-lt"/>
                          <a:ea typeface="+mn-ea"/>
                          <a:cs typeface="+mn-cs"/>
                        </a:rPr>
                        <a:t>this is mainly because of high traffic which occurs because it has large no. of customers  compared to other service providers</a:t>
                      </a:r>
                    </a:p>
                    <a:p>
                      <a:pPr marL="1657350" marR="0" lvl="3"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800" b="0" i="0" kern="1200" dirty="0">
                          <a:solidFill>
                            <a:schemeClr val="bg1"/>
                          </a:solidFill>
                          <a:effectLst/>
                          <a:latin typeface="+mn-lt"/>
                          <a:ea typeface="+mn-ea"/>
                          <a:cs typeface="+mn-cs"/>
                        </a:rPr>
                        <a:t>solution can be by increasing bandwidth or by further optimising the website</a:t>
                      </a:r>
                    </a:p>
                    <a:p>
                      <a:pPr marL="1657350" marR="0" lvl="3"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1800" b="0" i="0" kern="1200" dirty="0">
                        <a:solidFill>
                          <a:schemeClr val="bg1"/>
                        </a:solidFill>
                        <a:effectLst/>
                        <a:latin typeface="+mn-lt"/>
                        <a:ea typeface="+mn-ea"/>
                        <a:cs typeface="+mn-cs"/>
                      </a:endParaRPr>
                    </a:p>
                    <a:p>
                      <a:r>
                        <a:rPr lang="en-GB" sz="1800" b="0" i="0" kern="1200" dirty="0">
                          <a:solidFill>
                            <a:schemeClr val="bg1"/>
                          </a:solidFill>
                          <a:effectLst/>
                          <a:latin typeface="+mn-lt"/>
                          <a:ea typeface="+mn-ea"/>
                          <a:cs typeface="+mn-cs"/>
                        </a:rPr>
                        <a:t>                   b) should provide no. of options for payment</a:t>
                      </a:r>
                    </a:p>
                    <a:p>
                      <a:pPr lvl="1"/>
                      <a:r>
                        <a:rPr lang="en-GB" sz="1800" b="0" i="0" kern="1200" dirty="0">
                          <a:solidFill>
                            <a:schemeClr val="bg1"/>
                          </a:solidFill>
                          <a:effectLst/>
                          <a:latin typeface="+mn-lt"/>
                          <a:ea typeface="+mn-ea"/>
                          <a:cs typeface="+mn-cs"/>
                        </a:rPr>
                        <a:t>2. Amazon is preferred by most of the people and has one sided dominance when compare with others</a:t>
                      </a:r>
                    </a:p>
                  </a:txBody>
                  <a:tcPr/>
                </a:tc>
                <a:extLst>
                  <a:ext uri="{0D108BD9-81ED-4DB2-BD59-A6C34878D82A}">
                    <a16:rowId xmlns:a16="http://schemas.microsoft.com/office/drawing/2014/main" val="190913173"/>
                  </a:ext>
                </a:extLst>
              </a:tr>
              <a:tr h="4616747">
                <a:tc>
                  <a:txBody>
                    <a:bodyPr/>
                    <a:lstStyle/>
                    <a:p>
                      <a:pPr lvl="1"/>
                      <a:endParaRPr lang="en-GB" sz="1800" b="0" i="0" kern="1200" dirty="0">
                        <a:solidFill>
                          <a:schemeClr val="bg1"/>
                        </a:solidFill>
                        <a:effectLst/>
                        <a:latin typeface="+mn-lt"/>
                        <a:ea typeface="+mn-ea"/>
                        <a:cs typeface="+mn-cs"/>
                      </a:endParaRPr>
                    </a:p>
                  </a:txBody>
                  <a:tcPr/>
                </a:tc>
                <a:extLst>
                  <a:ext uri="{0D108BD9-81ED-4DB2-BD59-A6C34878D82A}">
                    <a16:rowId xmlns:a16="http://schemas.microsoft.com/office/drawing/2014/main" val="2562689691"/>
                  </a:ext>
                </a:extLst>
              </a:tr>
            </a:tbl>
          </a:graphicData>
        </a:graphic>
      </p:graphicFrame>
      <p:sp>
        <p:nvSpPr>
          <p:cNvPr id="7" name="TextBox 6">
            <a:extLst>
              <a:ext uri="{FF2B5EF4-FFF2-40B4-BE49-F238E27FC236}">
                <a16:creationId xmlns:a16="http://schemas.microsoft.com/office/drawing/2014/main" id="{D250D152-DFEA-154E-B6BA-D65ED2CB9E2F}"/>
              </a:ext>
            </a:extLst>
          </p:cNvPr>
          <p:cNvSpPr txBox="1"/>
          <p:nvPr/>
        </p:nvSpPr>
        <p:spPr>
          <a:xfrm>
            <a:off x="671209" y="693824"/>
            <a:ext cx="10846339" cy="646331"/>
          </a:xfrm>
          <a:prstGeom prst="rect">
            <a:avLst/>
          </a:prstGeom>
          <a:noFill/>
        </p:spPr>
        <p:txBody>
          <a:bodyPr wrap="square">
            <a:spAutoFit/>
          </a:bodyPr>
          <a:lstStyle/>
          <a:p>
            <a:r>
              <a:rPr lang="en-US" sz="3600" b="1" dirty="0">
                <a:solidFill>
                  <a:schemeClr val="accent1"/>
                </a:solidFill>
              </a:rPr>
              <a:t>Observations from analyzing </a:t>
            </a:r>
            <a:r>
              <a:rPr lang="en-GB" sz="3600" b="1" dirty="0">
                <a:solidFill>
                  <a:schemeClr val="accent5">
                    <a:lumMod val="75000"/>
                  </a:schemeClr>
                </a:solidFill>
              </a:rPr>
              <a:t>Flipkart</a:t>
            </a:r>
            <a:endParaRPr lang="en-US" sz="3600" b="1" dirty="0">
              <a:solidFill>
                <a:schemeClr val="accent5">
                  <a:lumMod val="75000"/>
                </a:schemeClr>
              </a:solidFill>
            </a:endParaRPr>
          </a:p>
        </p:txBody>
      </p:sp>
    </p:spTree>
    <p:extLst>
      <p:ext uri="{BB962C8B-B14F-4D97-AF65-F5344CB8AC3E}">
        <p14:creationId xmlns:p14="http://schemas.microsoft.com/office/powerpoint/2010/main" val="32764064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6">
            <a:extLst>
              <a:ext uri="{FF2B5EF4-FFF2-40B4-BE49-F238E27FC236}">
                <a16:creationId xmlns:a16="http://schemas.microsoft.com/office/drawing/2014/main" id="{885D4C87-6346-B049-A126-8BE2A2028ECD}"/>
              </a:ext>
            </a:extLst>
          </p:cNvPr>
          <p:cNvGraphicFramePr>
            <a:graphicFrameLocks noGrp="1"/>
          </p:cNvGraphicFramePr>
          <p:nvPr>
            <p:extLst>
              <p:ext uri="{D42A27DB-BD31-4B8C-83A1-F6EECF244321}">
                <p14:modId xmlns:p14="http://schemas.microsoft.com/office/powerpoint/2010/main" val="1605091343"/>
              </p:ext>
            </p:extLst>
          </p:nvPr>
        </p:nvGraphicFramePr>
        <p:xfrm>
          <a:off x="836578" y="1268486"/>
          <a:ext cx="10680969" cy="5029200"/>
        </p:xfrm>
        <a:graphic>
          <a:graphicData uri="http://schemas.openxmlformats.org/drawingml/2006/table">
            <a:tbl>
              <a:tblPr firstRow="1" bandRow="1">
                <a:tableStyleId>{2D5ABB26-0587-4C30-8999-92F81FD0307C}</a:tableStyleId>
              </a:tblPr>
              <a:tblGrid>
                <a:gridCol w="10680969">
                  <a:extLst>
                    <a:ext uri="{9D8B030D-6E8A-4147-A177-3AD203B41FA5}">
                      <a16:colId xmlns:a16="http://schemas.microsoft.com/office/drawing/2014/main" val="248135368"/>
                    </a:ext>
                  </a:extLst>
                </a:gridCol>
              </a:tblGrid>
              <a:tr h="4811301">
                <a:tc>
                  <a:txBody>
                    <a:bodyPr/>
                    <a:lstStyle/>
                    <a:p>
                      <a:r>
                        <a:rPr lang="en-GB" sz="1800" b="0" i="0" kern="1200" dirty="0" err="1">
                          <a:solidFill>
                            <a:schemeClr val="bg1"/>
                          </a:solidFill>
                          <a:effectLst/>
                          <a:latin typeface="+mn-lt"/>
                          <a:ea typeface="+mn-ea"/>
                          <a:cs typeface="+mn-cs"/>
                        </a:rPr>
                        <a:t>Myntra</a:t>
                      </a:r>
                      <a:endParaRPr lang="en-GB" sz="1800" b="0" i="0" kern="1200" dirty="0">
                        <a:solidFill>
                          <a:schemeClr val="bg1"/>
                        </a:solidFill>
                        <a:effectLst/>
                        <a:latin typeface="+mn-lt"/>
                        <a:ea typeface="+mn-ea"/>
                        <a:cs typeface="+mn-cs"/>
                      </a:endParaRPr>
                    </a:p>
                    <a:p>
                      <a:endParaRPr lang="en-GB" sz="1800" b="0" i="0" kern="1200" dirty="0">
                        <a:solidFill>
                          <a:schemeClr val="bg1"/>
                        </a:solidFill>
                        <a:effectLst/>
                        <a:latin typeface="+mn-lt"/>
                        <a:ea typeface="+mn-ea"/>
                        <a:cs typeface="+mn-cs"/>
                      </a:endParaRPr>
                    </a:p>
                    <a:p>
                      <a:pPr lvl="1"/>
                      <a:r>
                        <a:rPr lang="en-GB" sz="1800" b="0" i="0" kern="1200" dirty="0">
                          <a:solidFill>
                            <a:schemeClr val="bg1"/>
                          </a:solidFill>
                          <a:effectLst/>
                          <a:latin typeface="+mn-lt"/>
                          <a:ea typeface="+mn-ea"/>
                          <a:cs typeface="+mn-cs"/>
                        </a:rPr>
                        <a:t>1. Improvements needed</a:t>
                      </a:r>
                    </a:p>
                    <a:p>
                      <a:pPr marL="1257300" lvl="2" indent="-342900">
                        <a:buFont typeface="+mj-lt"/>
                        <a:buAutoNum type="alphaLcParenR"/>
                      </a:pPr>
                      <a:r>
                        <a:rPr lang="en-GB" sz="1800" b="0" i="0" kern="1200" dirty="0">
                          <a:solidFill>
                            <a:schemeClr val="bg1"/>
                          </a:solidFill>
                          <a:effectLst/>
                          <a:latin typeface="+mn-lt"/>
                          <a:ea typeface="+mn-ea"/>
                          <a:cs typeface="+mn-cs"/>
                        </a:rPr>
                        <a:t>it has problems with reliability with the website </a:t>
                      </a:r>
                    </a:p>
                    <a:p>
                      <a:pPr marL="1257300" lvl="2" indent="-342900">
                        <a:buFont typeface="+mj-lt"/>
                        <a:buAutoNum type="alphaLcParenR"/>
                      </a:pPr>
                      <a:r>
                        <a:rPr lang="en-GB" sz="1800" b="0" i="0" kern="1200" dirty="0">
                          <a:solidFill>
                            <a:schemeClr val="bg1"/>
                          </a:solidFill>
                          <a:effectLst/>
                          <a:latin typeface="+mn-lt"/>
                          <a:ea typeface="+mn-ea"/>
                          <a:cs typeface="+mn-cs"/>
                        </a:rPr>
                        <a:t>it </a:t>
                      </a:r>
                      <a:r>
                        <a:rPr lang="en-GB" sz="1800" b="0" i="0" kern="1200" dirty="0" err="1">
                          <a:solidFill>
                            <a:schemeClr val="bg1"/>
                          </a:solidFill>
                          <a:effectLst/>
                          <a:latin typeface="+mn-lt"/>
                          <a:ea typeface="+mn-ea"/>
                          <a:cs typeface="+mn-cs"/>
                        </a:rPr>
                        <a:t>doesnt</a:t>
                      </a:r>
                      <a:r>
                        <a:rPr lang="en-GB" sz="1800" b="0" i="0" kern="1200" dirty="0">
                          <a:solidFill>
                            <a:schemeClr val="bg1"/>
                          </a:solidFill>
                          <a:effectLst/>
                          <a:latin typeface="+mn-lt"/>
                          <a:ea typeface="+mn-ea"/>
                          <a:cs typeface="+mn-cs"/>
                        </a:rPr>
                        <a:t> have quick purchase option or needs to make changes so customers can buy the product by entering the details as less as possible </a:t>
                      </a:r>
                    </a:p>
                    <a:p>
                      <a:pPr marL="1257300" lvl="2" indent="-342900">
                        <a:buFont typeface="+mj-lt"/>
                        <a:buAutoNum type="alphaLcParenR"/>
                      </a:pPr>
                      <a:r>
                        <a:rPr lang="en-GB" sz="1800" b="0" i="0" kern="1200" dirty="0">
                          <a:solidFill>
                            <a:schemeClr val="bg1"/>
                          </a:solidFill>
                          <a:effectLst/>
                          <a:latin typeface="+mn-lt"/>
                          <a:ea typeface="+mn-ea"/>
                          <a:cs typeface="+mn-cs"/>
                        </a:rPr>
                        <a:t>it </a:t>
                      </a:r>
                      <a:r>
                        <a:rPr lang="en-GB" sz="1800" b="0" i="0" kern="1200" dirty="0" err="1">
                          <a:solidFill>
                            <a:schemeClr val="bg1"/>
                          </a:solidFill>
                          <a:effectLst/>
                          <a:latin typeface="+mn-lt"/>
                          <a:ea typeface="+mn-ea"/>
                          <a:cs typeface="+mn-cs"/>
                        </a:rPr>
                        <a:t>doesnt</a:t>
                      </a:r>
                      <a:r>
                        <a:rPr lang="en-GB" sz="1800" b="0" i="0" kern="1200" dirty="0">
                          <a:solidFill>
                            <a:schemeClr val="bg1"/>
                          </a:solidFill>
                          <a:effectLst/>
                          <a:latin typeface="+mn-lt"/>
                          <a:ea typeface="+mn-ea"/>
                          <a:cs typeface="+mn-cs"/>
                        </a:rPr>
                        <a:t> deliver product very fast so needs to work on logistics and provide training to personal and automate some process to deliver the products within the delivery day and avoid late delivery</a:t>
                      </a:r>
                    </a:p>
                    <a:p>
                      <a:pPr marL="1257300" lvl="2" indent="-342900">
                        <a:buFont typeface="+mj-lt"/>
                        <a:buAutoNum type="alphaLcParenR"/>
                      </a:pPr>
                      <a:r>
                        <a:rPr lang="en-GB" sz="1800" b="0" i="0" kern="1200" dirty="0">
                          <a:solidFill>
                            <a:schemeClr val="bg1"/>
                          </a:solidFill>
                          <a:effectLst/>
                          <a:latin typeface="+mn-lt"/>
                          <a:ea typeface="+mn-ea"/>
                          <a:cs typeface="+mn-cs"/>
                        </a:rPr>
                        <a:t>customers </a:t>
                      </a:r>
                      <a:r>
                        <a:rPr lang="en-GB" sz="1800" b="0" i="0" kern="1200" dirty="0" err="1">
                          <a:solidFill>
                            <a:schemeClr val="bg1"/>
                          </a:solidFill>
                          <a:effectLst/>
                          <a:latin typeface="+mn-lt"/>
                          <a:ea typeface="+mn-ea"/>
                          <a:cs typeface="+mn-cs"/>
                        </a:rPr>
                        <a:t>dont</a:t>
                      </a:r>
                      <a:r>
                        <a:rPr lang="en-GB" sz="1800" b="0" i="0" kern="1200" dirty="0">
                          <a:solidFill>
                            <a:schemeClr val="bg1"/>
                          </a:solidFill>
                          <a:effectLst/>
                          <a:latin typeface="+mn-lt"/>
                          <a:ea typeface="+mn-ea"/>
                          <a:cs typeface="+mn-cs"/>
                        </a:rPr>
                        <a:t> trust </a:t>
                      </a:r>
                      <a:r>
                        <a:rPr lang="en-GB" sz="1800" b="0" i="0" kern="1200" dirty="0" err="1">
                          <a:solidFill>
                            <a:schemeClr val="bg1"/>
                          </a:solidFill>
                          <a:effectLst/>
                          <a:latin typeface="+mn-lt"/>
                          <a:ea typeface="+mn-ea"/>
                          <a:cs typeface="+mn-cs"/>
                        </a:rPr>
                        <a:t>mytra</a:t>
                      </a:r>
                      <a:r>
                        <a:rPr lang="en-GB" sz="1800" b="0" i="0" kern="1200" dirty="0">
                          <a:solidFill>
                            <a:schemeClr val="bg1"/>
                          </a:solidFill>
                          <a:effectLst/>
                          <a:latin typeface="+mn-lt"/>
                          <a:ea typeface="+mn-ea"/>
                          <a:cs typeface="+mn-cs"/>
                        </a:rPr>
                        <a:t> so </a:t>
                      </a:r>
                      <a:r>
                        <a:rPr lang="en-GB" sz="1800" b="0" i="0" kern="1200" dirty="0" err="1">
                          <a:solidFill>
                            <a:schemeClr val="bg1"/>
                          </a:solidFill>
                          <a:effectLst/>
                          <a:latin typeface="+mn-lt"/>
                          <a:ea typeface="+mn-ea"/>
                          <a:cs typeface="+mn-cs"/>
                        </a:rPr>
                        <a:t>i</a:t>
                      </a:r>
                      <a:r>
                        <a:rPr lang="en-GB" sz="1800" b="0" i="0" kern="1200" dirty="0">
                          <a:solidFill>
                            <a:schemeClr val="bg1"/>
                          </a:solidFill>
                          <a:effectLst/>
                          <a:latin typeface="+mn-lt"/>
                          <a:ea typeface="+mn-ea"/>
                          <a:cs typeface="+mn-cs"/>
                        </a:rPr>
                        <a:t> needs to work on how to get the trust from customers</a:t>
                      </a:r>
                    </a:p>
                    <a:p>
                      <a:pPr marL="1257300" lvl="2" indent="-342900">
                        <a:buFont typeface="+mj-lt"/>
                        <a:buAutoNum type="alphaLcParenR"/>
                      </a:pPr>
                      <a:r>
                        <a:rPr lang="en-GB" sz="1800" b="0" i="0" kern="1200" dirty="0">
                          <a:solidFill>
                            <a:schemeClr val="bg1"/>
                          </a:solidFill>
                          <a:effectLst/>
                          <a:latin typeface="+mn-lt"/>
                          <a:ea typeface="+mn-ea"/>
                          <a:cs typeface="+mn-cs"/>
                        </a:rPr>
                        <a:t>needs to provide multichannel assistance, because it can be frustrating when customers </a:t>
                      </a:r>
                      <a:r>
                        <a:rPr lang="en-GB" sz="1800" b="0" i="0" kern="1200" dirty="0" err="1">
                          <a:solidFill>
                            <a:schemeClr val="bg1"/>
                          </a:solidFill>
                          <a:effectLst/>
                          <a:latin typeface="+mn-lt"/>
                          <a:ea typeface="+mn-ea"/>
                          <a:cs typeface="+mn-cs"/>
                        </a:rPr>
                        <a:t>dont</a:t>
                      </a:r>
                      <a:r>
                        <a:rPr lang="en-GB" sz="1800" b="0" i="0" kern="1200" dirty="0">
                          <a:solidFill>
                            <a:schemeClr val="bg1"/>
                          </a:solidFill>
                          <a:effectLst/>
                          <a:latin typeface="+mn-lt"/>
                          <a:ea typeface="+mn-ea"/>
                          <a:cs typeface="+mn-cs"/>
                        </a:rPr>
                        <a:t> get their queries resolved within the stipulated time </a:t>
                      </a:r>
                    </a:p>
                    <a:p>
                      <a:pPr marL="1257300" lvl="2" indent="-342900">
                        <a:buFont typeface="+mj-lt"/>
                        <a:buAutoNum type="alphaLcParenR"/>
                      </a:pPr>
                      <a:r>
                        <a:rPr lang="en-GB" sz="1800" b="0" i="0" kern="1200" dirty="0">
                          <a:solidFill>
                            <a:schemeClr val="bg1"/>
                          </a:solidFill>
                          <a:effectLst/>
                          <a:latin typeface="+mn-lt"/>
                          <a:ea typeface="+mn-ea"/>
                          <a:cs typeface="+mn-cs"/>
                        </a:rPr>
                        <a:t>needs to declare prices during offers as early as possible to attract customers</a:t>
                      </a:r>
                    </a:p>
                    <a:p>
                      <a:pPr marL="1257300" lvl="2" indent="-342900">
                        <a:buFont typeface="+mj-lt"/>
                        <a:buAutoNum type="alphaLcParenR"/>
                      </a:pPr>
                      <a:r>
                        <a:rPr lang="en-GB" sz="1800" b="0" i="0" kern="1200" dirty="0">
                          <a:solidFill>
                            <a:schemeClr val="bg1"/>
                          </a:solidFill>
                          <a:effectLst/>
                          <a:latin typeface="+mn-lt"/>
                          <a:ea typeface="+mn-ea"/>
                          <a:cs typeface="+mn-cs"/>
                        </a:rPr>
                        <a:t>needs to work on their website to increase efficiency and decrease loading time</a:t>
                      </a:r>
                    </a:p>
                    <a:p>
                      <a:pPr marL="1657350" lvl="3" indent="-285750">
                        <a:buFont typeface="Arial" panose="020B0604020202020204" pitchFamily="34" charset="0"/>
                        <a:buChar char="•"/>
                      </a:pPr>
                      <a:r>
                        <a:rPr lang="en-GB" sz="1800" b="0" i="0" kern="1200" dirty="0">
                          <a:solidFill>
                            <a:schemeClr val="bg1"/>
                          </a:solidFill>
                          <a:effectLst/>
                          <a:latin typeface="+mn-lt"/>
                          <a:ea typeface="+mn-ea"/>
                          <a:cs typeface="+mn-cs"/>
                        </a:rPr>
                        <a:t>this is mainly because of high traffic which occurs because it has large no. of customers  compared to other service providers</a:t>
                      </a:r>
                    </a:p>
                    <a:p>
                      <a:pPr marL="1657350" marR="0" lvl="3"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800" b="0" i="0" kern="1200" dirty="0">
                          <a:solidFill>
                            <a:schemeClr val="bg1"/>
                          </a:solidFill>
                          <a:effectLst/>
                          <a:latin typeface="+mn-lt"/>
                          <a:ea typeface="+mn-ea"/>
                          <a:cs typeface="+mn-cs"/>
                        </a:rPr>
                        <a:t>solution can be by increasing bandwidth or by further optimising the website</a:t>
                      </a:r>
                    </a:p>
                    <a:p>
                      <a:pPr lvl="1"/>
                      <a:endParaRPr lang="en-GB" sz="1800" b="0" i="0" kern="1200" dirty="0">
                        <a:solidFill>
                          <a:schemeClr val="bg1"/>
                        </a:solidFill>
                        <a:effectLst/>
                        <a:latin typeface="+mn-lt"/>
                        <a:ea typeface="+mn-ea"/>
                        <a:cs typeface="+mn-cs"/>
                      </a:endParaRPr>
                    </a:p>
                    <a:p>
                      <a:pPr lvl="1"/>
                      <a:r>
                        <a:rPr lang="en-GB" sz="1800" b="0" i="0" kern="1200" dirty="0">
                          <a:solidFill>
                            <a:schemeClr val="bg1"/>
                          </a:solidFill>
                          <a:effectLst/>
                          <a:latin typeface="+mn-lt"/>
                          <a:ea typeface="+mn-ea"/>
                          <a:cs typeface="+mn-cs"/>
                        </a:rPr>
                        <a:t>2. During offers compared to others its easier to login and website load faster</a:t>
                      </a:r>
                    </a:p>
                  </a:txBody>
                  <a:tcPr/>
                </a:tc>
                <a:extLst>
                  <a:ext uri="{0D108BD9-81ED-4DB2-BD59-A6C34878D82A}">
                    <a16:rowId xmlns:a16="http://schemas.microsoft.com/office/drawing/2014/main" val="190913173"/>
                  </a:ext>
                </a:extLst>
              </a:tr>
            </a:tbl>
          </a:graphicData>
        </a:graphic>
      </p:graphicFrame>
      <p:sp>
        <p:nvSpPr>
          <p:cNvPr id="7" name="TextBox 6">
            <a:extLst>
              <a:ext uri="{FF2B5EF4-FFF2-40B4-BE49-F238E27FC236}">
                <a16:creationId xmlns:a16="http://schemas.microsoft.com/office/drawing/2014/main" id="{D250D152-DFEA-154E-B6BA-D65ED2CB9E2F}"/>
              </a:ext>
            </a:extLst>
          </p:cNvPr>
          <p:cNvSpPr txBox="1"/>
          <p:nvPr/>
        </p:nvSpPr>
        <p:spPr>
          <a:xfrm>
            <a:off x="671209" y="693824"/>
            <a:ext cx="10846339" cy="646331"/>
          </a:xfrm>
          <a:prstGeom prst="rect">
            <a:avLst/>
          </a:prstGeom>
          <a:noFill/>
        </p:spPr>
        <p:txBody>
          <a:bodyPr wrap="square">
            <a:spAutoFit/>
          </a:bodyPr>
          <a:lstStyle/>
          <a:p>
            <a:r>
              <a:rPr lang="en-US" sz="3600" b="1" dirty="0">
                <a:solidFill>
                  <a:schemeClr val="accent1"/>
                </a:solidFill>
              </a:rPr>
              <a:t>Observations from analyzing </a:t>
            </a:r>
            <a:r>
              <a:rPr lang="en-GB" sz="3600" b="1" dirty="0" err="1">
                <a:solidFill>
                  <a:schemeClr val="accent5">
                    <a:lumMod val="75000"/>
                  </a:schemeClr>
                </a:solidFill>
              </a:rPr>
              <a:t>Myntra</a:t>
            </a:r>
            <a:endParaRPr lang="en-US" sz="3600" b="1" dirty="0">
              <a:solidFill>
                <a:schemeClr val="accent5">
                  <a:lumMod val="75000"/>
                </a:schemeClr>
              </a:solidFill>
            </a:endParaRPr>
          </a:p>
        </p:txBody>
      </p:sp>
    </p:spTree>
    <p:extLst>
      <p:ext uri="{BB962C8B-B14F-4D97-AF65-F5344CB8AC3E}">
        <p14:creationId xmlns:p14="http://schemas.microsoft.com/office/powerpoint/2010/main" val="20564770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6">
            <a:extLst>
              <a:ext uri="{FF2B5EF4-FFF2-40B4-BE49-F238E27FC236}">
                <a16:creationId xmlns:a16="http://schemas.microsoft.com/office/drawing/2014/main" id="{885D4C87-6346-B049-A126-8BE2A2028ECD}"/>
              </a:ext>
            </a:extLst>
          </p:cNvPr>
          <p:cNvGraphicFramePr>
            <a:graphicFrameLocks noGrp="1"/>
          </p:cNvGraphicFramePr>
          <p:nvPr>
            <p:extLst>
              <p:ext uri="{D42A27DB-BD31-4B8C-83A1-F6EECF244321}">
                <p14:modId xmlns:p14="http://schemas.microsoft.com/office/powerpoint/2010/main" val="1466192750"/>
              </p:ext>
            </p:extLst>
          </p:nvPr>
        </p:nvGraphicFramePr>
        <p:xfrm>
          <a:off x="836578" y="1268486"/>
          <a:ext cx="10680969" cy="4811301"/>
        </p:xfrm>
        <a:graphic>
          <a:graphicData uri="http://schemas.openxmlformats.org/drawingml/2006/table">
            <a:tbl>
              <a:tblPr firstRow="1" bandRow="1">
                <a:tableStyleId>{2D5ABB26-0587-4C30-8999-92F81FD0307C}</a:tableStyleId>
              </a:tblPr>
              <a:tblGrid>
                <a:gridCol w="10680969">
                  <a:extLst>
                    <a:ext uri="{9D8B030D-6E8A-4147-A177-3AD203B41FA5}">
                      <a16:colId xmlns:a16="http://schemas.microsoft.com/office/drawing/2014/main" val="248135368"/>
                    </a:ext>
                  </a:extLst>
                </a:gridCol>
              </a:tblGrid>
              <a:tr h="4811301">
                <a:tc>
                  <a:txBody>
                    <a:bodyPr/>
                    <a:lstStyle/>
                    <a:p>
                      <a:r>
                        <a:rPr lang="en-GB" sz="1800" b="0" i="0" kern="1200" dirty="0">
                          <a:solidFill>
                            <a:schemeClr val="bg1"/>
                          </a:solidFill>
                          <a:effectLst/>
                          <a:latin typeface="+mn-lt"/>
                          <a:ea typeface="+mn-ea"/>
                          <a:cs typeface="+mn-cs"/>
                        </a:rPr>
                        <a:t>Snapdeal</a:t>
                      </a:r>
                    </a:p>
                    <a:p>
                      <a:endParaRPr lang="en-GB" sz="1800" b="0" i="0" kern="1200" dirty="0">
                        <a:solidFill>
                          <a:schemeClr val="bg1"/>
                        </a:solidFill>
                        <a:effectLst/>
                        <a:latin typeface="+mn-lt"/>
                        <a:ea typeface="+mn-ea"/>
                        <a:cs typeface="+mn-cs"/>
                      </a:endParaRPr>
                    </a:p>
                    <a:p>
                      <a:pPr lvl="1"/>
                      <a:r>
                        <a:rPr lang="en-GB" sz="1800" b="0" i="0" kern="1200" dirty="0">
                          <a:solidFill>
                            <a:schemeClr val="bg1"/>
                          </a:solidFill>
                          <a:effectLst/>
                          <a:latin typeface="+mn-lt"/>
                          <a:ea typeface="+mn-ea"/>
                          <a:cs typeface="+mn-cs"/>
                        </a:rPr>
                        <a:t>1. Improvements needed</a:t>
                      </a:r>
                    </a:p>
                    <a:p>
                      <a:pPr marL="1257300" lvl="2" indent="-342900">
                        <a:buFont typeface="+mj-lt"/>
                        <a:buAutoNum type="alphaLcParenR"/>
                      </a:pPr>
                      <a:r>
                        <a:rPr lang="en-GB" sz="1800" b="0" i="0" kern="1200" dirty="0">
                          <a:solidFill>
                            <a:schemeClr val="bg1"/>
                          </a:solidFill>
                          <a:effectLst/>
                          <a:latin typeface="+mn-lt"/>
                          <a:ea typeface="+mn-ea"/>
                          <a:cs typeface="+mn-cs"/>
                        </a:rPr>
                        <a:t>needs to work on introducing a wide variety of products and provide all the relevant info regarding the product </a:t>
                      </a:r>
                    </a:p>
                    <a:p>
                      <a:pPr marL="1257300" lvl="2" indent="-342900">
                        <a:buFont typeface="+mj-lt"/>
                        <a:buAutoNum type="alphaLcParenR"/>
                      </a:pPr>
                      <a:r>
                        <a:rPr lang="en-GB" sz="1800" b="0" i="0" kern="1200" dirty="0">
                          <a:solidFill>
                            <a:schemeClr val="bg1"/>
                          </a:solidFill>
                          <a:effectLst/>
                          <a:latin typeface="+mn-lt"/>
                          <a:ea typeface="+mn-ea"/>
                          <a:cs typeface="+mn-cs"/>
                        </a:rPr>
                        <a:t>website needs to efficient, less loading time, needs to be more reliable</a:t>
                      </a:r>
                    </a:p>
                    <a:p>
                      <a:pPr marL="1257300" lvl="2" indent="-342900">
                        <a:buFont typeface="+mj-lt"/>
                        <a:buAutoNum type="alphaLcParenR"/>
                      </a:pPr>
                      <a:r>
                        <a:rPr lang="en-GB" sz="1800" b="0" i="0" kern="1200" dirty="0">
                          <a:solidFill>
                            <a:schemeClr val="bg1"/>
                          </a:solidFill>
                          <a:effectLst/>
                          <a:latin typeface="+mn-lt"/>
                          <a:ea typeface="+mn-ea"/>
                          <a:cs typeface="+mn-cs"/>
                        </a:rPr>
                        <a:t>needs to provide quick purchase options where customers have to enter the least amount of details to purchase an item</a:t>
                      </a:r>
                    </a:p>
                    <a:p>
                      <a:pPr marL="1257300" lvl="2" indent="-342900">
                        <a:buFont typeface="+mj-lt"/>
                        <a:buAutoNum type="alphaLcParenR"/>
                      </a:pPr>
                      <a:r>
                        <a:rPr lang="en-GB" sz="1800" b="0" i="0" kern="1200" dirty="0">
                          <a:solidFill>
                            <a:schemeClr val="bg1"/>
                          </a:solidFill>
                          <a:effectLst/>
                          <a:latin typeface="+mn-lt"/>
                          <a:ea typeface="+mn-ea"/>
                          <a:cs typeface="+mn-cs"/>
                        </a:rPr>
                        <a:t>needs to provide wide variety of payment options</a:t>
                      </a:r>
                    </a:p>
                    <a:p>
                      <a:pPr marL="1257300" lvl="2" indent="-342900">
                        <a:buFont typeface="+mj-lt"/>
                        <a:buAutoNum type="alphaLcParenR"/>
                      </a:pPr>
                      <a:r>
                        <a:rPr lang="en-GB" sz="1800" b="0" i="0" kern="1200" dirty="0">
                          <a:solidFill>
                            <a:schemeClr val="bg1"/>
                          </a:solidFill>
                          <a:effectLst/>
                          <a:latin typeface="+mn-lt"/>
                          <a:ea typeface="+mn-ea"/>
                          <a:cs typeface="+mn-cs"/>
                        </a:rPr>
                        <a:t>needs to work on customer privacy</a:t>
                      </a:r>
                    </a:p>
                    <a:p>
                      <a:pPr marL="1257300" lvl="2" indent="-342900">
                        <a:buFont typeface="+mj-lt"/>
                        <a:buAutoNum type="alphaLcParenR"/>
                      </a:pPr>
                      <a:r>
                        <a:rPr lang="en-GB" sz="1800" b="0" i="0" kern="1200" dirty="0">
                          <a:solidFill>
                            <a:schemeClr val="bg1"/>
                          </a:solidFill>
                          <a:effectLst/>
                          <a:latin typeface="+mn-lt"/>
                          <a:ea typeface="+mn-ea"/>
                          <a:cs typeface="+mn-cs"/>
                        </a:rPr>
                        <a:t>it </a:t>
                      </a:r>
                      <a:r>
                        <a:rPr lang="en-GB" sz="1800" b="0" i="0" kern="1200" dirty="0" err="1">
                          <a:solidFill>
                            <a:schemeClr val="bg1"/>
                          </a:solidFill>
                          <a:effectLst/>
                          <a:latin typeface="+mn-lt"/>
                          <a:ea typeface="+mn-ea"/>
                          <a:cs typeface="+mn-cs"/>
                        </a:rPr>
                        <a:t>doesnt</a:t>
                      </a:r>
                      <a:r>
                        <a:rPr lang="en-GB" sz="1800" b="0" i="0" kern="1200" dirty="0">
                          <a:solidFill>
                            <a:schemeClr val="bg1"/>
                          </a:solidFill>
                          <a:effectLst/>
                          <a:latin typeface="+mn-lt"/>
                          <a:ea typeface="+mn-ea"/>
                          <a:cs typeface="+mn-cs"/>
                        </a:rPr>
                        <a:t> deliver product very fast so needs to work on logistics and provide training to personal and automate some process to deliver the products within the delivery day and avoid late delivery</a:t>
                      </a:r>
                    </a:p>
                    <a:p>
                      <a:pPr marL="1257300" lvl="2" indent="-342900">
                        <a:buFont typeface="+mj-lt"/>
                        <a:buAutoNum type="alphaLcParenR"/>
                      </a:pPr>
                      <a:r>
                        <a:rPr lang="en-GB" sz="1800" b="0" i="0" kern="1200" dirty="0">
                          <a:solidFill>
                            <a:schemeClr val="bg1"/>
                          </a:solidFill>
                          <a:effectLst/>
                          <a:latin typeface="+mn-lt"/>
                          <a:ea typeface="+mn-ea"/>
                          <a:cs typeface="+mn-cs"/>
                        </a:rPr>
                        <a:t>needs to provide multichannel assistance, because it can be frustrating when customers </a:t>
                      </a:r>
                      <a:r>
                        <a:rPr lang="en-GB" sz="1800" b="0" i="0" kern="1200" dirty="0" err="1">
                          <a:solidFill>
                            <a:schemeClr val="bg1"/>
                          </a:solidFill>
                          <a:effectLst/>
                          <a:latin typeface="+mn-lt"/>
                          <a:ea typeface="+mn-ea"/>
                          <a:cs typeface="+mn-cs"/>
                        </a:rPr>
                        <a:t>dont</a:t>
                      </a:r>
                      <a:r>
                        <a:rPr lang="en-GB" sz="1800" b="0" i="0" kern="1200" dirty="0">
                          <a:solidFill>
                            <a:schemeClr val="bg1"/>
                          </a:solidFill>
                          <a:effectLst/>
                          <a:latin typeface="+mn-lt"/>
                          <a:ea typeface="+mn-ea"/>
                          <a:cs typeface="+mn-cs"/>
                        </a:rPr>
                        <a:t> get their queries resolved within the stipulated time </a:t>
                      </a:r>
                    </a:p>
                    <a:p>
                      <a:pPr marL="914400" lvl="2" indent="0">
                        <a:buFont typeface="+mj-lt"/>
                        <a:buNone/>
                      </a:pPr>
                      <a:endParaRPr lang="en-GB" sz="1800" b="0" i="0" kern="1200" dirty="0">
                        <a:solidFill>
                          <a:schemeClr val="bg1"/>
                        </a:solidFill>
                        <a:effectLst/>
                        <a:latin typeface="+mn-lt"/>
                        <a:ea typeface="+mn-ea"/>
                        <a:cs typeface="+mn-cs"/>
                      </a:endParaRPr>
                    </a:p>
                    <a:p>
                      <a:pPr lvl="1"/>
                      <a:r>
                        <a:rPr lang="en-GB" sz="1800" b="0" i="0" kern="1200" dirty="0">
                          <a:solidFill>
                            <a:schemeClr val="bg1"/>
                          </a:solidFill>
                          <a:effectLst/>
                          <a:latin typeface="+mn-lt"/>
                          <a:ea typeface="+mn-ea"/>
                          <a:cs typeface="+mn-cs"/>
                        </a:rPr>
                        <a:t>2. During offers compared to others its easier to login and website load faster</a:t>
                      </a:r>
                    </a:p>
                  </a:txBody>
                  <a:tcPr/>
                </a:tc>
                <a:extLst>
                  <a:ext uri="{0D108BD9-81ED-4DB2-BD59-A6C34878D82A}">
                    <a16:rowId xmlns:a16="http://schemas.microsoft.com/office/drawing/2014/main" val="190913173"/>
                  </a:ext>
                </a:extLst>
              </a:tr>
            </a:tbl>
          </a:graphicData>
        </a:graphic>
      </p:graphicFrame>
      <p:sp>
        <p:nvSpPr>
          <p:cNvPr id="7" name="TextBox 6">
            <a:extLst>
              <a:ext uri="{FF2B5EF4-FFF2-40B4-BE49-F238E27FC236}">
                <a16:creationId xmlns:a16="http://schemas.microsoft.com/office/drawing/2014/main" id="{D250D152-DFEA-154E-B6BA-D65ED2CB9E2F}"/>
              </a:ext>
            </a:extLst>
          </p:cNvPr>
          <p:cNvSpPr txBox="1"/>
          <p:nvPr/>
        </p:nvSpPr>
        <p:spPr>
          <a:xfrm>
            <a:off x="671209" y="693824"/>
            <a:ext cx="10846339" cy="646331"/>
          </a:xfrm>
          <a:prstGeom prst="rect">
            <a:avLst/>
          </a:prstGeom>
          <a:noFill/>
        </p:spPr>
        <p:txBody>
          <a:bodyPr wrap="square">
            <a:spAutoFit/>
          </a:bodyPr>
          <a:lstStyle/>
          <a:p>
            <a:r>
              <a:rPr lang="en-US" sz="3600" b="1" dirty="0">
                <a:solidFill>
                  <a:schemeClr val="accent1"/>
                </a:solidFill>
              </a:rPr>
              <a:t>Observations from analyzing </a:t>
            </a:r>
            <a:r>
              <a:rPr lang="en-GB" sz="3600" b="1" dirty="0">
                <a:solidFill>
                  <a:schemeClr val="accent5">
                    <a:lumMod val="75000"/>
                  </a:schemeClr>
                </a:solidFill>
              </a:rPr>
              <a:t>Snapdeal</a:t>
            </a:r>
            <a:endParaRPr lang="en-US" sz="3600" b="1" dirty="0">
              <a:solidFill>
                <a:schemeClr val="accent5">
                  <a:lumMod val="75000"/>
                </a:schemeClr>
              </a:solidFill>
            </a:endParaRPr>
          </a:p>
        </p:txBody>
      </p:sp>
    </p:spTree>
    <p:extLst>
      <p:ext uri="{BB962C8B-B14F-4D97-AF65-F5344CB8AC3E}">
        <p14:creationId xmlns:p14="http://schemas.microsoft.com/office/powerpoint/2010/main" val="39780468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6">
            <a:extLst>
              <a:ext uri="{FF2B5EF4-FFF2-40B4-BE49-F238E27FC236}">
                <a16:creationId xmlns:a16="http://schemas.microsoft.com/office/drawing/2014/main" id="{885D4C87-6346-B049-A126-8BE2A2028ECD}"/>
              </a:ext>
            </a:extLst>
          </p:cNvPr>
          <p:cNvGraphicFramePr>
            <a:graphicFrameLocks noGrp="1"/>
          </p:cNvGraphicFramePr>
          <p:nvPr>
            <p:extLst>
              <p:ext uri="{D42A27DB-BD31-4B8C-83A1-F6EECF244321}">
                <p14:modId xmlns:p14="http://schemas.microsoft.com/office/powerpoint/2010/main" val="880661239"/>
              </p:ext>
            </p:extLst>
          </p:nvPr>
        </p:nvGraphicFramePr>
        <p:xfrm>
          <a:off x="836578" y="1268486"/>
          <a:ext cx="10680969" cy="4811301"/>
        </p:xfrm>
        <a:graphic>
          <a:graphicData uri="http://schemas.openxmlformats.org/drawingml/2006/table">
            <a:tbl>
              <a:tblPr firstRow="1" bandRow="1">
                <a:tableStyleId>{2D5ABB26-0587-4C30-8999-92F81FD0307C}</a:tableStyleId>
              </a:tblPr>
              <a:tblGrid>
                <a:gridCol w="10680969">
                  <a:extLst>
                    <a:ext uri="{9D8B030D-6E8A-4147-A177-3AD203B41FA5}">
                      <a16:colId xmlns:a16="http://schemas.microsoft.com/office/drawing/2014/main" val="248135368"/>
                    </a:ext>
                  </a:extLst>
                </a:gridCol>
              </a:tblGrid>
              <a:tr h="4811301">
                <a:tc>
                  <a:txBody>
                    <a:bodyPr/>
                    <a:lstStyle/>
                    <a:p>
                      <a:r>
                        <a:rPr lang="en-GB" sz="1800" b="0" i="0" kern="1200" dirty="0">
                          <a:solidFill>
                            <a:schemeClr val="bg1"/>
                          </a:solidFill>
                          <a:effectLst/>
                          <a:latin typeface="+mn-lt"/>
                          <a:ea typeface="+mn-ea"/>
                          <a:cs typeface="+mn-cs"/>
                        </a:rPr>
                        <a:t>Paytm</a:t>
                      </a:r>
                    </a:p>
                    <a:p>
                      <a:endParaRPr lang="en-GB" sz="1800" b="0" i="0" kern="1200" dirty="0">
                        <a:solidFill>
                          <a:schemeClr val="bg1"/>
                        </a:solidFill>
                        <a:effectLst/>
                        <a:latin typeface="+mn-lt"/>
                        <a:ea typeface="+mn-ea"/>
                        <a:cs typeface="+mn-cs"/>
                      </a:endParaRPr>
                    </a:p>
                    <a:p>
                      <a:pPr lvl="1"/>
                      <a:r>
                        <a:rPr lang="en-GB" sz="1800" b="0" i="0" kern="1200" dirty="0">
                          <a:solidFill>
                            <a:schemeClr val="bg1"/>
                          </a:solidFill>
                          <a:effectLst/>
                          <a:latin typeface="+mn-lt"/>
                          <a:ea typeface="+mn-ea"/>
                          <a:cs typeface="+mn-cs"/>
                        </a:rPr>
                        <a:t>1. Improvements needed</a:t>
                      </a:r>
                    </a:p>
                    <a:p>
                      <a:pPr marL="1257300" lvl="2" indent="-342900">
                        <a:buFont typeface="+mj-lt"/>
                        <a:buAutoNum type="alphaLcParenR"/>
                      </a:pPr>
                      <a:r>
                        <a:rPr lang="en-GB" sz="1800" b="0" i="0" kern="1200" dirty="0">
                          <a:solidFill>
                            <a:schemeClr val="bg1"/>
                          </a:solidFill>
                          <a:effectLst/>
                          <a:latin typeface="+mn-lt"/>
                          <a:ea typeface="+mn-ea"/>
                          <a:cs typeface="+mn-cs"/>
                        </a:rPr>
                        <a:t>needs to work on introducing a wide variety of products and provide all the relevant info regarding the product </a:t>
                      </a:r>
                    </a:p>
                    <a:p>
                      <a:pPr marL="1257300" lvl="2" indent="-342900">
                        <a:buFont typeface="+mj-lt"/>
                        <a:buAutoNum type="alphaLcParenR"/>
                      </a:pPr>
                      <a:r>
                        <a:rPr lang="en-GB" sz="1800" b="0" i="0" kern="1200" dirty="0">
                          <a:solidFill>
                            <a:schemeClr val="bg1"/>
                          </a:solidFill>
                          <a:effectLst/>
                          <a:latin typeface="+mn-lt"/>
                          <a:ea typeface="+mn-ea"/>
                          <a:cs typeface="+mn-cs"/>
                        </a:rPr>
                        <a:t>website needs to efficient, less loading time, needs to be more reliable, reduce the loading time</a:t>
                      </a:r>
                    </a:p>
                    <a:p>
                      <a:pPr marL="1257300" lvl="2" indent="-342900">
                        <a:buFont typeface="+mj-lt"/>
                        <a:buAutoNum type="alphaLcParenR"/>
                      </a:pPr>
                      <a:r>
                        <a:rPr lang="en-GB" sz="1800" b="0" i="0" kern="1200" dirty="0">
                          <a:solidFill>
                            <a:schemeClr val="bg1"/>
                          </a:solidFill>
                          <a:effectLst/>
                          <a:latin typeface="+mn-lt"/>
                          <a:ea typeface="+mn-ea"/>
                          <a:cs typeface="+mn-cs"/>
                        </a:rPr>
                        <a:t>needs to provide wide variety of payment options</a:t>
                      </a:r>
                    </a:p>
                    <a:p>
                      <a:pPr marL="1257300" lvl="2" indent="-342900">
                        <a:buFont typeface="+mj-lt"/>
                        <a:buAutoNum type="alphaLcParenR"/>
                      </a:pPr>
                      <a:r>
                        <a:rPr lang="en-GB" sz="1800" b="0" i="0" kern="1200" dirty="0">
                          <a:solidFill>
                            <a:schemeClr val="bg1"/>
                          </a:solidFill>
                          <a:effectLst/>
                          <a:latin typeface="+mn-lt"/>
                          <a:ea typeface="+mn-ea"/>
                          <a:cs typeface="+mn-cs"/>
                        </a:rPr>
                        <a:t>needs to offer a sense of financial security</a:t>
                      </a:r>
                    </a:p>
                    <a:p>
                      <a:pPr marL="1257300" lvl="2" indent="-342900">
                        <a:buFont typeface="+mj-lt"/>
                        <a:buAutoNum type="alphaLcParenR"/>
                      </a:pPr>
                      <a:r>
                        <a:rPr lang="en-GB" sz="1800" b="0" i="0" kern="1200" dirty="0">
                          <a:solidFill>
                            <a:schemeClr val="bg1"/>
                          </a:solidFill>
                          <a:effectLst/>
                          <a:latin typeface="+mn-lt"/>
                          <a:ea typeface="+mn-ea"/>
                          <a:cs typeface="+mn-cs"/>
                        </a:rPr>
                        <a:t>needs to provide multichannel assistance, because it can be frustrating when customers </a:t>
                      </a:r>
                      <a:r>
                        <a:rPr lang="en-GB" sz="1800" b="0" i="0" kern="1200" dirty="0" err="1">
                          <a:solidFill>
                            <a:schemeClr val="bg1"/>
                          </a:solidFill>
                          <a:effectLst/>
                          <a:latin typeface="+mn-lt"/>
                          <a:ea typeface="+mn-ea"/>
                          <a:cs typeface="+mn-cs"/>
                        </a:rPr>
                        <a:t>dont</a:t>
                      </a:r>
                      <a:r>
                        <a:rPr lang="en-GB" sz="1800" b="0" i="0" kern="1200" dirty="0">
                          <a:solidFill>
                            <a:schemeClr val="bg1"/>
                          </a:solidFill>
                          <a:effectLst/>
                          <a:latin typeface="+mn-lt"/>
                          <a:ea typeface="+mn-ea"/>
                          <a:cs typeface="+mn-cs"/>
                        </a:rPr>
                        <a:t> get their queries resolved within the stipulated time </a:t>
                      </a:r>
                    </a:p>
                    <a:p>
                      <a:pPr lvl="1"/>
                      <a:endParaRPr lang="en-GB" sz="1800" b="0" i="0" kern="1200" dirty="0">
                        <a:solidFill>
                          <a:schemeClr val="bg1"/>
                        </a:solidFill>
                        <a:effectLst/>
                        <a:latin typeface="+mn-lt"/>
                        <a:ea typeface="+mn-ea"/>
                        <a:cs typeface="+mn-cs"/>
                      </a:endParaRPr>
                    </a:p>
                  </a:txBody>
                  <a:tcPr/>
                </a:tc>
                <a:extLst>
                  <a:ext uri="{0D108BD9-81ED-4DB2-BD59-A6C34878D82A}">
                    <a16:rowId xmlns:a16="http://schemas.microsoft.com/office/drawing/2014/main" val="190913173"/>
                  </a:ext>
                </a:extLst>
              </a:tr>
            </a:tbl>
          </a:graphicData>
        </a:graphic>
      </p:graphicFrame>
      <p:sp>
        <p:nvSpPr>
          <p:cNvPr id="7" name="TextBox 6">
            <a:extLst>
              <a:ext uri="{FF2B5EF4-FFF2-40B4-BE49-F238E27FC236}">
                <a16:creationId xmlns:a16="http://schemas.microsoft.com/office/drawing/2014/main" id="{D250D152-DFEA-154E-B6BA-D65ED2CB9E2F}"/>
              </a:ext>
            </a:extLst>
          </p:cNvPr>
          <p:cNvSpPr txBox="1"/>
          <p:nvPr/>
        </p:nvSpPr>
        <p:spPr>
          <a:xfrm>
            <a:off x="671209" y="693824"/>
            <a:ext cx="10846339" cy="646331"/>
          </a:xfrm>
          <a:prstGeom prst="rect">
            <a:avLst/>
          </a:prstGeom>
          <a:noFill/>
        </p:spPr>
        <p:txBody>
          <a:bodyPr wrap="square">
            <a:spAutoFit/>
          </a:bodyPr>
          <a:lstStyle/>
          <a:p>
            <a:r>
              <a:rPr lang="en-US" sz="3600" b="1" dirty="0">
                <a:solidFill>
                  <a:schemeClr val="accent1"/>
                </a:solidFill>
              </a:rPr>
              <a:t>Observations from </a:t>
            </a:r>
            <a:r>
              <a:rPr lang="en-US" sz="3600" b="1">
                <a:solidFill>
                  <a:schemeClr val="accent1"/>
                </a:solidFill>
              </a:rPr>
              <a:t>analyzing Paytm</a:t>
            </a:r>
            <a:endParaRPr lang="en-US" sz="3600" b="1" dirty="0">
              <a:solidFill>
                <a:schemeClr val="accent5">
                  <a:lumMod val="75000"/>
                </a:schemeClr>
              </a:solidFill>
            </a:endParaRPr>
          </a:p>
        </p:txBody>
      </p:sp>
    </p:spTree>
    <p:extLst>
      <p:ext uri="{BB962C8B-B14F-4D97-AF65-F5344CB8AC3E}">
        <p14:creationId xmlns:p14="http://schemas.microsoft.com/office/powerpoint/2010/main" val="33032069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1F65BC4-4378-AA47-A96C-F79464C13693}"/>
              </a:ext>
            </a:extLst>
          </p:cNvPr>
          <p:cNvSpPr/>
          <p:nvPr/>
        </p:nvSpPr>
        <p:spPr>
          <a:xfrm>
            <a:off x="1111794" y="1574800"/>
            <a:ext cx="9988006" cy="4216399"/>
          </a:xfrm>
          <a:prstGeom prst="roundRect">
            <a:avLst/>
          </a:prstGeom>
          <a:solidFill>
            <a:schemeClr val="tx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2BB0BD-8EE1-2D40-9B7B-90C9F9E532D2}"/>
              </a:ext>
            </a:extLst>
          </p:cNvPr>
          <p:cNvSpPr>
            <a:spLocks noGrp="1"/>
          </p:cNvSpPr>
          <p:nvPr>
            <p:ph type="title" idx="4294967295"/>
          </p:nvPr>
        </p:nvSpPr>
        <p:spPr>
          <a:xfrm>
            <a:off x="1295400" y="871085"/>
            <a:ext cx="9601200" cy="767760"/>
          </a:xfrm>
        </p:spPr>
        <p:txBody>
          <a:bodyPr/>
          <a:lstStyle/>
          <a:p>
            <a:r>
              <a:rPr lang="en-US" b="1" dirty="0">
                <a:solidFill>
                  <a:schemeClr val="accent1"/>
                </a:solidFill>
                <a:latin typeface="+mn-lt"/>
              </a:rPr>
              <a:t>Inference</a:t>
            </a:r>
          </a:p>
        </p:txBody>
      </p:sp>
      <p:sp>
        <p:nvSpPr>
          <p:cNvPr id="3" name="Content Placeholder 2">
            <a:extLst>
              <a:ext uri="{FF2B5EF4-FFF2-40B4-BE49-F238E27FC236}">
                <a16:creationId xmlns:a16="http://schemas.microsoft.com/office/drawing/2014/main" id="{C3D9DB7F-8E3F-6442-84E8-6BEDD6EC96D4}"/>
              </a:ext>
            </a:extLst>
          </p:cNvPr>
          <p:cNvSpPr>
            <a:spLocks noGrp="1"/>
          </p:cNvSpPr>
          <p:nvPr>
            <p:ph type="body" idx="4294967295"/>
          </p:nvPr>
        </p:nvSpPr>
        <p:spPr>
          <a:xfrm>
            <a:off x="1293223" y="1828800"/>
            <a:ext cx="9601200" cy="4069215"/>
          </a:xfrm>
        </p:spPr>
        <p:txBody>
          <a:bodyPr>
            <a:normAutofit lnSpcReduction="10000"/>
          </a:bodyPr>
          <a:lstStyle/>
          <a:p>
            <a:pPr algn="just"/>
            <a:r>
              <a:rPr lang="en-US" sz="1800" dirty="0">
                <a:solidFill>
                  <a:schemeClr val="bg1"/>
                </a:solidFill>
                <a:latin typeface="+mj-lt"/>
              </a:rPr>
              <a:t>The first 47 aspects, based on general observations, give insights into how e-retail is beneficial and increasing based on consumer feedback. The data revealed which CITY, PIN CODE, AGE, and other variables were utilized most frequently on the web platform. It also revealed that some criteria are given less weight in contributing to the success of an e-commerce site, allowing us to eliminate such aspects while keeping all the vital ones. We might also improve on some of the elements that impact the likelihood of repeat purchases by internet clients.</a:t>
            </a:r>
          </a:p>
          <a:p>
            <a:pPr algn="just"/>
            <a:r>
              <a:rPr lang="en-US" sz="1800" dirty="0">
                <a:solidFill>
                  <a:schemeClr val="bg1"/>
                </a:solidFill>
                <a:latin typeface="+mj-lt"/>
              </a:rPr>
              <a:t>Apart from the first 47 elements, the remaining features demonstrated which web platform was utilized more frequently depending on success factors. According to the customer activation and retention case study, Amazon is the most dependable and has met all of the consumer needs. Following Amazon, research indicated that Flipkart was utilized more for online shopping.</a:t>
            </a:r>
          </a:p>
          <a:p>
            <a:pPr algn="just"/>
            <a:r>
              <a:rPr lang="en-US" sz="1800" dirty="0">
                <a:solidFill>
                  <a:schemeClr val="bg1"/>
                </a:solidFill>
                <a:latin typeface="+mj-lt"/>
              </a:rPr>
              <a:t>According to a case study of Indian e-commerce clients, Amazon and Flipkart are the most frequently utilized for online shopping and are the most frequently suggested by friends. So, based on the research considerations, Amazon and Flipkart are e-commerce platforms that combine utilitarian and hedonistic values to favorably influence recurrent purchase intent (loyalty).</a:t>
            </a:r>
          </a:p>
        </p:txBody>
      </p:sp>
    </p:spTree>
    <p:extLst>
      <p:ext uri="{BB962C8B-B14F-4D97-AF65-F5344CB8AC3E}">
        <p14:creationId xmlns:p14="http://schemas.microsoft.com/office/powerpoint/2010/main" val="41264195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1F65BC4-4378-AA47-A96C-F79464C13693}"/>
              </a:ext>
            </a:extLst>
          </p:cNvPr>
          <p:cNvSpPr/>
          <p:nvPr/>
        </p:nvSpPr>
        <p:spPr>
          <a:xfrm>
            <a:off x="1111794" y="1574800"/>
            <a:ext cx="9988006" cy="4216399"/>
          </a:xfrm>
          <a:prstGeom prst="roundRect">
            <a:avLst/>
          </a:prstGeom>
          <a:solidFill>
            <a:schemeClr val="tx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2BB0BD-8EE1-2D40-9B7B-90C9F9E532D2}"/>
              </a:ext>
            </a:extLst>
          </p:cNvPr>
          <p:cNvSpPr>
            <a:spLocks noGrp="1"/>
          </p:cNvSpPr>
          <p:nvPr>
            <p:ph type="title" idx="4294967295"/>
          </p:nvPr>
        </p:nvSpPr>
        <p:spPr>
          <a:xfrm>
            <a:off x="1295400" y="871085"/>
            <a:ext cx="9601200" cy="767760"/>
          </a:xfrm>
        </p:spPr>
        <p:txBody>
          <a:bodyPr/>
          <a:lstStyle/>
          <a:p>
            <a:r>
              <a:rPr lang="en-US" b="1" dirty="0">
                <a:solidFill>
                  <a:schemeClr val="accent1"/>
                </a:solidFill>
                <a:latin typeface="+mn-lt"/>
              </a:rPr>
              <a:t>Conclusion</a:t>
            </a:r>
          </a:p>
        </p:txBody>
      </p:sp>
      <p:sp>
        <p:nvSpPr>
          <p:cNvPr id="3" name="Content Placeholder 2">
            <a:extLst>
              <a:ext uri="{FF2B5EF4-FFF2-40B4-BE49-F238E27FC236}">
                <a16:creationId xmlns:a16="http://schemas.microsoft.com/office/drawing/2014/main" id="{C3D9DB7F-8E3F-6442-84E8-6BEDD6EC96D4}"/>
              </a:ext>
            </a:extLst>
          </p:cNvPr>
          <p:cNvSpPr>
            <a:spLocks noGrp="1"/>
          </p:cNvSpPr>
          <p:nvPr>
            <p:ph type="body" idx="4294967295"/>
          </p:nvPr>
        </p:nvSpPr>
        <p:spPr>
          <a:xfrm>
            <a:off x="1293223" y="1828800"/>
            <a:ext cx="9601200" cy="4069215"/>
          </a:xfrm>
        </p:spPr>
        <p:txBody>
          <a:bodyPr>
            <a:normAutofit/>
          </a:bodyPr>
          <a:lstStyle/>
          <a:p>
            <a:r>
              <a:rPr lang="en-GB" dirty="0">
                <a:solidFill>
                  <a:schemeClr val="bg1"/>
                </a:solidFill>
              </a:rPr>
              <a:t>able to understand the customer behaviour to online shopping is positive as it is clear that the no of customers are slowly increasing</a:t>
            </a:r>
          </a:p>
          <a:p>
            <a:r>
              <a:rPr lang="en-GB" dirty="0">
                <a:solidFill>
                  <a:schemeClr val="bg1"/>
                </a:solidFill>
              </a:rPr>
              <a:t>amazon is the most preferred online retailer followed by </a:t>
            </a:r>
            <a:r>
              <a:rPr lang="en-GB" dirty="0" err="1">
                <a:solidFill>
                  <a:schemeClr val="bg1"/>
                </a:solidFill>
              </a:rPr>
              <a:t>flipkart</a:t>
            </a:r>
            <a:endParaRPr lang="en-GB" dirty="0">
              <a:solidFill>
                <a:schemeClr val="bg1"/>
              </a:solidFill>
            </a:endParaRPr>
          </a:p>
          <a:p>
            <a:r>
              <a:rPr lang="en-GB" dirty="0">
                <a:solidFill>
                  <a:schemeClr val="bg1"/>
                </a:solidFill>
              </a:rPr>
              <a:t>consumers purchasing decisions were dependent on various factors</a:t>
            </a:r>
          </a:p>
          <a:p>
            <a:r>
              <a:rPr lang="en-GB" dirty="0">
                <a:solidFill>
                  <a:schemeClr val="bg1"/>
                </a:solidFill>
              </a:rPr>
              <a:t>most of the customers doesn't prefer online shopping this could be considering the fact of privacy and online transactions which makes the customers nervous</a:t>
            </a:r>
          </a:p>
        </p:txBody>
      </p:sp>
    </p:spTree>
    <p:extLst>
      <p:ext uri="{BB962C8B-B14F-4D97-AF65-F5344CB8AC3E}">
        <p14:creationId xmlns:p14="http://schemas.microsoft.com/office/powerpoint/2010/main" val="31857297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1FD74-7DE5-254C-8FBF-1DF1B3DA54FB}"/>
              </a:ext>
            </a:extLst>
          </p:cNvPr>
          <p:cNvSpPr>
            <a:spLocks noGrp="1"/>
          </p:cNvSpPr>
          <p:nvPr>
            <p:ph type="title"/>
          </p:nvPr>
        </p:nvSpPr>
        <p:spPr/>
        <p:txBody>
          <a:bodyPr>
            <a:normAutofit/>
          </a:bodyPr>
          <a:lstStyle/>
          <a:p>
            <a:r>
              <a:rPr lang="en-IN" sz="4000" b="1" dirty="0">
                <a:solidFill>
                  <a:schemeClr val="bg1"/>
                </a:solidFill>
              </a:rPr>
              <a:t>Overview</a:t>
            </a:r>
            <a:endParaRPr lang="en-US" sz="4000" b="1" dirty="0">
              <a:solidFill>
                <a:schemeClr val="bg1"/>
              </a:solidFill>
              <a:latin typeface="+mn-lt"/>
            </a:endParaRPr>
          </a:p>
        </p:txBody>
      </p:sp>
      <p:sp>
        <p:nvSpPr>
          <p:cNvPr id="7" name="Content Placeholder 6">
            <a:extLst>
              <a:ext uri="{FF2B5EF4-FFF2-40B4-BE49-F238E27FC236}">
                <a16:creationId xmlns:a16="http://schemas.microsoft.com/office/drawing/2014/main" id="{D251C886-C55B-5C43-9479-E1B84F102109}"/>
              </a:ext>
            </a:extLst>
          </p:cNvPr>
          <p:cNvSpPr>
            <a:spLocks noGrp="1"/>
          </p:cNvSpPr>
          <p:nvPr>
            <p:ph sz="half" idx="1"/>
          </p:nvPr>
        </p:nvSpPr>
        <p:spPr>
          <a:xfrm>
            <a:off x="839433" y="2565740"/>
            <a:ext cx="4515104" cy="3310128"/>
          </a:xfrm>
        </p:spPr>
        <p:txBody>
          <a:bodyPr>
            <a:normAutofit lnSpcReduction="10000"/>
          </a:bodyPr>
          <a:lstStyle/>
          <a:p>
            <a:r>
              <a:rPr lang="en-US" dirty="0">
                <a:solidFill>
                  <a:schemeClr val="bg1"/>
                </a:solidFill>
              </a:rPr>
              <a:t>Introduction</a:t>
            </a:r>
          </a:p>
          <a:p>
            <a:r>
              <a:rPr lang="en-US" dirty="0">
                <a:solidFill>
                  <a:schemeClr val="bg1"/>
                </a:solidFill>
              </a:rPr>
              <a:t>Problem Statement</a:t>
            </a:r>
          </a:p>
          <a:p>
            <a:r>
              <a:rPr lang="en-US" dirty="0">
                <a:solidFill>
                  <a:schemeClr val="bg1"/>
                </a:solidFill>
              </a:rPr>
              <a:t>Exploratory Data Analysis (EDA)</a:t>
            </a:r>
          </a:p>
          <a:p>
            <a:r>
              <a:rPr lang="en-US" dirty="0">
                <a:solidFill>
                  <a:schemeClr val="bg1"/>
                </a:solidFill>
              </a:rPr>
              <a:t>Visualization</a:t>
            </a:r>
          </a:p>
          <a:p>
            <a:r>
              <a:rPr lang="en-US" dirty="0">
                <a:solidFill>
                  <a:schemeClr val="bg1"/>
                </a:solidFill>
              </a:rPr>
              <a:t>Observations</a:t>
            </a:r>
          </a:p>
          <a:p>
            <a:r>
              <a:rPr lang="en-US" dirty="0">
                <a:solidFill>
                  <a:schemeClr val="bg1"/>
                </a:solidFill>
              </a:rPr>
              <a:t>Inference</a:t>
            </a:r>
          </a:p>
          <a:p>
            <a:r>
              <a:rPr lang="en-US" dirty="0">
                <a:solidFill>
                  <a:schemeClr val="bg1"/>
                </a:solidFill>
              </a:rPr>
              <a:t>Future Work</a:t>
            </a:r>
          </a:p>
        </p:txBody>
      </p:sp>
    </p:spTree>
    <p:extLst>
      <p:ext uri="{BB962C8B-B14F-4D97-AF65-F5344CB8AC3E}">
        <p14:creationId xmlns:p14="http://schemas.microsoft.com/office/powerpoint/2010/main" val="6759875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ounded Rectangle 8">
            <a:extLst>
              <a:ext uri="{FF2B5EF4-FFF2-40B4-BE49-F238E27FC236}">
                <a16:creationId xmlns:a16="http://schemas.microsoft.com/office/drawing/2014/main" id="{C8172AAE-8073-D74F-999A-3287ABD72F2B}"/>
              </a:ext>
            </a:extLst>
          </p:cNvPr>
          <p:cNvSpPr/>
          <p:nvPr/>
        </p:nvSpPr>
        <p:spPr>
          <a:xfrm>
            <a:off x="921294" y="1805216"/>
            <a:ext cx="10356306" cy="3490684"/>
          </a:xfrm>
          <a:prstGeom prst="roundRect">
            <a:avLst/>
          </a:prstGeom>
          <a:solidFill>
            <a:schemeClr val="tx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2BB0BD-8EE1-2D40-9B7B-90C9F9E532D2}"/>
              </a:ext>
            </a:extLst>
          </p:cNvPr>
          <p:cNvSpPr>
            <a:spLocks noGrp="1"/>
          </p:cNvSpPr>
          <p:nvPr>
            <p:ph type="title" idx="4294967295"/>
          </p:nvPr>
        </p:nvSpPr>
        <p:spPr>
          <a:xfrm>
            <a:off x="4617779" y="881268"/>
            <a:ext cx="2956439" cy="767760"/>
          </a:xfrm>
        </p:spPr>
        <p:txBody>
          <a:bodyPr>
            <a:normAutofit fontScale="90000"/>
          </a:bodyPr>
          <a:lstStyle/>
          <a:p>
            <a:pPr algn="l"/>
            <a:r>
              <a:rPr lang="en-US" b="1" dirty="0">
                <a:solidFill>
                  <a:schemeClr val="accent1"/>
                </a:solidFill>
                <a:latin typeface="+mn-lt"/>
              </a:rPr>
              <a:t>Future Work</a:t>
            </a:r>
          </a:p>
        </p:txBody>
      </p:sp>
      <p:sp>
        <p:nvSpPr>
          <p:cNvPr id="3" name="Content Placeholder 2">
            <a:extLst>
              <a:ext uri="{FF2B5EF4-FFF2-40B4-BE49-F238E27FC236}">
                <a16:creationId xmlns:a16="http://schemas.microsoft.com/office/drawing/2014/main" id="{C3D9DB7F-8E3F-6442-84E8-6BEDD6EC96D4}"/>
              </a:ext>
            </a:extLst>
          </p:cNvPr>
          <p:cNvSpPr>
            <a:spLocks noGrp="1"/>
          </p:cNvSpPr>
          <p:nvPr>
            <p:ph type="body" idx="4294967295"/>
          </p:nvPr>
        </p:nvSpPr>
        <p:spPr>
          <a:xfrm>
            <a:off x="1031361" y="2133600"/>
            <a:ext cx="10129277" cy="2921000"/>
          </a:xfrm>
        </p:spPr>
        <p:txBody>
          <a:bodyPr>
            <a:noAutofit/>
          </a:bodyPr>
          <a:lstStyle/>
          <a:p>
            <a:pPr algn="just"/>
            <a:r>
              <a:rPr lang="en-IN" sz="1800" dirty="0">
                <a:solidFill>
                  <a:schemeClr val="bg1"/>
                </a:solidFill>
                <a:latin typeface="+mj-lt"/>
              </a:rPr>
              <a:t>Need to scale data’s, skewness check is not needed as all data's are categorical data's</a:t>
            </a:r>
          </a:p>
          <a:p>
            <a:pPr algn="just"/>
            <a:r>
              <a:rPr lang="en-IN" sz="1800" dirty="0">
                <a:solidFill>
                  <a:schemeClr val="bg1"/>
                </a:solidFill>
                <a:latin typeface="+mj-lt"/>
              </a:rPr>
              <a:t>Unsupervised machine learning models can be used for clustering the customers according to their behaviours, which can later be used to target the customers and giving them some privileges, so they gain a sentimental attachment to the company</a:t>
            </a:r>
          </a:p>
        </p:txBody>
      </p:sp>
    </p:spTree>
    <p:extLst>
      <p:ext uri="{BB962C8B-B14F-4D97-AF65-F5344CB8AC3E}">
        <p14:creationId xmlns:p14="http://schemas.microsoft.com/office/powerpoint/2010/main" val="10381640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7C2DEAC-921E-4020-A43B-5B30AA9BABFB}"/>
              </a:ext>
            </a:extLst>
          </p:cNvPr>
          <p:cNvPicPr>
            <a:picLocks noChangeAspect="1"/>
          </p:cNvPicPr>
          <p:nvPr/>
        </p:nvPicPr>
        <p:blipFill>
          <a:blip r:embed="rId2"/>
          <a:stretch>
            <a:fillRect/>
          </a:stretch>
        </p:blipFill>
        <p:spPr>
          <a:xfrm>
            <a:off x="3619500" y="2695575"/>
            <a:ext cx="4953000" cy="1466850"/>
          </a:xfrm>
          <a:prstGeom prst="rect">
            <a:avLst/>
          </a:prstGeom>
        </p:spPr>
      </p:pic>
    </p:spTree>
    <p:extLst>
      <p:ext uri="{BB962C8B-B14F-4D97-AF65-F5344CB8AC3E}">
        <p14:creationId xmlns:p14="http://schemas.microsoft.com/office/powerpoint/2010/main" val="21299366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DC79E-8007-E444-BCF8-DFEBB16B0FEF}"/>
              </a:ext>
            </a:extLst>
          </p:cNvPr>
          <p:cNvSpPr>
            <a:spLocks noGrp="1"/>
          </p:cNvSpPr>
          <p:nvPr>
            <p:ph type="title"/>
          </p:nvPr>
        </p:nvSpPr>
        <p:spPr>
          <a:xfrm>
            <a:off x="1188870" y="714158"/>
            <a:ext cx="9601196" cy="535950"/>
          </a:xfrm>
        </p:spPr>
        <p:txBody>
          <a:bodyPr>
            <a:normAutofit fontScale="90000"/>
          </a:bodyPr>
          <a:lstStyle/>
          <a:p>
            <a:r>
              <a:rPr lang="en-US" b="1" dirty="0">
                <a:solidFill>
                  <a:schemeClr val="accent1"/>
                </a:solidFill>
                <a:latin typeface="+mn-lt"/>
              </a:rPr>
              <a:t>Introduction</a:t>
            </a:r>
          </a:p>
        </p:txBody>
      </p:sp>
      <p:sp>
        <p:nvSpPr>
          <p:cNvPr id="3" name="Content Placeholder 2">
            <a:extLst>
              <a:ext uri="{FF2B5EF4-FFF2-40B4-BE49-F238E27FC236}">
                <a16:creationId xmlns:a16="http://schemas.microsoft.com/office/drawing/2014/main" id="{6A5289E0-FBF9-0843-8F39-2DD917BFD5CE}"/>
              </a:ext>
            </a:extLst>
          </p:cNvPr>
          <p:cNvSpPr>
            <a:spLocks noGrp="1"/>
          </p:cNvSpPr>
          <p:nvPr>
            <p:ph idx="1"/>
          </p:nvPr>
        </p:nvSpPr>
        <p:spPr>
          <a:xfrm>
            <a:off x="1029810" y="1313896"/>
            <a:ext cx="9866787" cy="4490951"/>
          </a:xfrm>
        </p:spPr>
        <p:txBody>
          <a:bodyPr>
            <a:normAutofit/>
          </a:bodyPr>
          <a:lstStyle/>
          <a:p>
            <a:r>
              <a:rPr lang="en-US" dirty="0">
                <a:solidFill>
                  <a:schemeClr val="bg1"/>
                </a:solidFill>
              </a:rPr>
              <a:t>What is Customer Retention ?</a:t>
            </a:r>
          </a:p>
          <a:p>
            <a:pPr marL="301752" lvl="1" indent="0">
              <a:buNone/>
            </a:pPr>
            <a:r>
              <a:rPr lang="en-US" dirty="0">
                <a:solidFill>
                  <a:schemeClr val="bg1"/>
                </a:solidFill>
              </a:rPr>
              <a:t>"The capacity of a corporation to turn consumers into repeat buyers and keep them from moving to a rival is referred to as customer retention."</a:t>
            </a:r>
          </a:p>
          <a:p>
            <a:r>
              <a:rPr lang="en-US" dirty="0">
                <a:solidFill>
                  <a:schemeClr val="bg1"/>
                </a:solidFill>
              </a:rPr>
              <a:t>Why Customer Retention plays a vital role?</a:t>
            </a:r>
          </a:p>
          <a:p>
            <a:pPr marL="457200" lvl="1" indent="0">
              <a:buNone/>
            </a:pPr>
            <a:r>
              <a:rPr lang="en-IN" dirty="0">
                <a:solidFill>
                  <a:schemeClr val="bg1"/>
                </a:solidFill>
                <a:latin typeface="Century" panose="02040604050505020304" pitchFamily="18" charset="0"/>
                <a:ea typeface="Calibri" panose="020F0502020204030204" pitchFamily="34" charset="0"/>
                <a:cs typeface="Times New Roman" panose="02020603050405020304" pitchFamily="18" charset="0"/>
              </a:rPr>
              <a:t>With the </a:t>
            </a:r>
            <a:r>
              <a:rPr lang="en-IN" dirty="0">
                <a:solidFill>
                  <a:schemeClr val="bg1"/>
                </a:solidFill>
                <a:latin typeface="Century" panose="02040604050505020304" pitchFamily="18" charset="0"/>
                <a:ea typeface="Times New Roman" panose="02020603050405020304" pitchFamily="18" charset="0"/>
                <a:cs typeface="Times New Roman" panose="02020603050405020304" pitchFamily="18" charset="0"/>
              </a:rPr>
              <a:t>rapid global growth in electronic commerce (e-commerce),  it is important to gain a competitive advantage by retaining the customers, customers retention dependents on various factors, which is analysed based on the data obtained and why the customers prefer to shop in certain retail stores compared to others</a:t>
            </a:r>
            <a:endParaRPr lang="en-US" dirty="0">
              <a:solidFill>
                <a:schemeClr val="bg1"/>
              </a:solidFill>
            </a:endParaRPr>
          </a:p>
        </p:txBody>
      </p:sp>
    </p:spTree>
    <p:extLst>
      <p:ext uri="{BB962C8B-B14F-4D97-AF65-F5344CB8AC3E}">
        <p14:creationId xmlns:p14="http://schemas.microsoft.com/office/powerpoint/2010/main" val="18746108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5B8CE730-EC82-DA4E-BE61-739C1EA710C1}"/>
              </a:ext>
            </a:extLst>
          </p:cNvPr>
          <p:cNvSpPr>
            <a:spLocks noGrp="1"/>
          </p:cNvSpPr>
          <p:nvPr>
            <p:ph type="body" sz="half" idx="2"/>
          </p:nvPr>
        </p:nvSpPr>
        <p:spPr>
          <a:xfrm>
            <a:off x="692457" y="798991"/>
            <a:ext cx="10892901" cy="5424256"/>
          </a:xfrm>
        </p:spPr>
        <p:txBody>
          <a:bodyPr>
            <a:normAutofit/>
          </a:bodyPr>
          <a:lstStyle/>
          <a:p>
            <a:r>
              <a:rPr lang="en-IN" sz="2600" dirty="0">
                <a:solidFill>
                  <a:schemeClr val="accent1"/>
                </a:solidFill>
              </a:rPr>
              <a:t>Advantages of customers retention</a:t>
            </a:r>
          </a:p>
          <a:p>
            <a:pPr marL="457200" indent="-457200" algn="l">
              <a:buFont typeface="+mj-lt"/>
              <a:buAutoNum type="arabicPeriod"/>
            </a:pPr>
            <a:r>
              <a:rPr lang="en-US" sz="2000" dirty="0">
                <a:solidFill>
                  <a:schemeClr val="bg1"/>
                </a:solidFill>
              </a:rPr>
              <a:t>Customers who have shopped in particular firm will promote their family members or friends to shop from that particular firm </a:t>
            </a:r>
          </a:p>
          <a:p>
            <a:pPr marL="457200" indent="-457200" algn="l">
              <a:buFont typeface="+mj-lt"/>
              <a:buAutoNum type="arabicPeriod"/>
            </a:pPr>
            <a:r>
              <a:rPr lang="en-US" sz="2000" dirty="0">
                <a:solidFill>
                  <a:schemeClr val="bg1"/>
                </a:solidFill>
              </a:rPr>
              <a:t>Customers feel a sense of financial security, as they feel they can save some amount by shopping in that firm </a:t>
            </a:r>
          </a:p>
          <a:p>
            <a:pPr marL="457200" indent="-457200" algn="l">
              <a:buFont typeface="+mj-lt"/>
              <a:buAutoNum type="arabicPeriod"/>
            </a:pPr>
            <a:r>
              <a:rPr lang="en-US" sz="2000" dirty="0">
                <a:solidFill>
                  <a:schemeClr val="bg1"/>
                </a:solidFill>
              </a:rPr>
              <a:t>Chance for dropping an item from purchasing is reduced drastically as the customers might feel as it as the right price </a:t>
            </a:r>
          </a:p>
          <a:p>
            <a:pPr marL="457200" indent="-457200" algn="l">
              <a:buFont typeface="+mj-lt"/>
              <a:buAutoNum type="arabicPeriod"/>
            </a:pPr>
            <a:r>
              <a:rPr lang="en-US" sz="2000" dirty="0">
                <a:solidFill>
                  <a:schemeClr val="bg1"/>
                </a:solidFill>
              </a:rPr>
              <a:t>It is easy to maintain customers than trying to generate new customers</a:t>
            </a:r>
          </a:p>
          <a:p>
            <a:r>
              <a:rPr lang="en-US" sz="2000" dirty="0">
                <a:solidFill>
                  <a:schemeClr val="bg1"/>
                </a:solidFill>
              </a:rPr>
              <a:t>  </a:t>
            </a:r>
            <a:r>
              <a:rPr lang="en-IN" sz="2600" dirty="0">
                <a:solidFill>
                  <a:schemeClr val="accent1"/>
                </a:solidFill>
              </a:rPr>
              <a:t>Customer Retention Strategies</a:t>
            </a:r>
          </a:p>
          <a:p>
            <a:pPr marL="457200" indent="-457200" algn="l">
              <a:buFont typeface="+mj-lt"/>
              <a:buAutoNum type="arabicPeriod"/>
            </a:pPr>
            <a:r>
              <a:rPr lang="en-US" sz="2000" dirty="0">
                <a:solidFill>
                  <a:schemeClr val="bg1"/>
                </a:solidFill>
              </a:rPr>
              <a:t>Understanding the needs of the customers</a:t>
            </a:r>
          </a:p>
          <a:p>
            <a:pPr marL="457200" indent="-457200" algn="l">
              <a:buFont typeface="+mj-lt"/>
              <a:buAutoNum type="arabicPeriod"/>
            </a:pPr>
            <a:r>
              <a:rPr lang="en-US" sz="2000" dirty="0">
                <a:solidFill>
                  <a:schemeClr val="bg1"/>
                </a:solidFill>
              </a:rPr>
              <a:t> Collect feedbacks and analyze where improvements are needed and implement it</a:t>
            </a:r>
          </a:p>
          <a:p>
            <a:pPr marL="457200" indent="-457200" algn="l">
              <a:buFont typeface="+mj-lt"/>
              <a:buAutoNum type="arabicPeriod"/>
            </a:pPr>
            <a:r>
              <a:rPr lang="en-US" sz="2000" dirty="0">
                <a:solidFill>
                  <a:schemeClr val="bg1"/>
                </a:solidFill>
              </a:rPr>
              <a:t>Loyalty programs and  gaining trust from customers</a:t>
            </a:r>
          </a:p>
          <a:p>
            <a:pPr marL="457200" indent="-457200" algn="l">
              <a:buFont typeface="+mj-lt"/>
              <a:buAutoNum type="arabicPeriod"/>
            </a:pPr>
            <a:endParaRPr lang="en-US" sz="2000" dirty="0">
              <a:solidFill>
                <a:schemeClr val="accent1"/>
              </a:solidFill>
            </a:endParaRPr>
          </a:p>
        </p:txBody>
      </p:sp>
    </p:spTree>
    <p:extLst>
      <p:ext uri="{BB962C8B-B14F-4D97-AF65-F5344CB8AC3E}">
        <p14:creationId xmlns:p14="http://schemas.microsoft.com/office/powerpoint/2010/main" val="15796658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A2F98-E41A-2641-B81A-C44D0882855A}"/>
              </a:ext>
            </a:extLst>
          </p:cNvPr>
          <p:cNvSpPr>
            <a:spLocks noGrp="1"/>
          </p:cNvSpPr>
          <p:nvPr>
            <p:ph type="title"/>
          </p:nvPr>
        </p:nvSpPr>
        <p:spPr/>
        <p:txBody>
          <a:bodyPr anchor="ctr">
            <a:normAutofit/>
          </a:bodyPr>
          <a:lstStyle/>
          <a:p>
            <a:r>
              <a:rPr lang="en-US" b="1" dirty="0">
                <a:solidFill>
                  <a:schemeClr val="accent1"/>
                </a:solidFill>
                <a:latin typeface="+mn-lt"/>
              </a:rPr>
              <a:t>Problem Statement</a:t>
            </a:r>
          </a:p>
        </p:txBody>
      </p:sp>
      <p:sp>
        <p:nvSpPr>
          <p:cNvPr id="8" name="Text Placeholder 7">
            <a:extLst>
              <a:ext uri="{FF2B5EF4-FFF2-40B4-BE49-F238E27FC236}">
                <a16:creationId xmlns:a16="http://schemas.microsoft.com/office/drawing/2014/main" id="{5B8CE730-EC82-DA4E-BE61-739C1EA710C1}"/>
              </a:ext>
            </a:extLst>
          </p:cNvPr>
          <p:cNvSpPr>
            <a:spLocks noGrp="1"/>
          </p:cNvSpPr>
          <p:nvPr>
            <p:ph idx="1"/>
          </p:nvPr>
        </p:nvSpPr>
        <p:spPr/>
        <p:txBody>
          <a:bodyPr>
            <a:normAutofit/>
          </a:bodyPr>
          <a:lstStyle/>
          <a:p>
            <a:pPr marL="342900" indent="-342900" algn="l">
              <a:buFont typeface="Wingdings" pitchFamily="2" charset="2"/>
              <a:buChar char="Ø"/>
            </a:pPr>
            <a:r>
              <a:rPr lang="en-US" sz="2000" dirty="0">
                <a:solidFill>
                  <a:schemeClr val="bg1"/>
                </a:solidFill>
              </a:rPr>
              <a:t>Customers retention plays a vital role in determining the success or failure of online retail store</a:t>
            </a:r>
          </a:p>
          <a:p>
            <a:pPr marL="342900" indent="-342900" algn="l">
              <a:buFont typeface="Wingdings" pitchFamily="2" charset="2"/>
              <a:buChar char="Ø"/>
            </a:pPr>
            <a:r>
              <a:rPr lang="en-US" sz="2000" dirty="0">
                <a:solidFill>
                  <a:schemeClr val="bg1"/>
                </a:solidFill>
              </a:rPr>
              <a:t>The study needs to find what are the factors that help in retaining the customers</a:t>
            </a:r>
          </a:p>
          <a:p>
            <a:pPr marL="342900" indent="-342900" algn="l">
              <a:buFont typeface="Wingdings" pitchFamily="2" charset="2"/>
              <a:buChar char="Ø"/>
            </a:pPr>
            <a:r>
              <a:rPr lang="en-US" sz="2000" dirty="0">
                <a:solidFill>
                  <a:schemeClr val="bg1"/>
                </a:solidFill>
              </a:rPr>
              <a:t>The study then analyses few online retail stores and,  infer the customers behavioral pattern and infer the requirements and needs, that helps to grow an insight as to why the customers prefer that particular store compared to others </a:t>
            </a:r>
          </a:p>
          <a:p>
            <a:pPr marL="342900" indent="-342900" algn="l">
              <a:buFont typeface="Wingdings" pitchFamily="2" charset="2"/>
              <a:buChar char="Ø"/>
            </a:pPr>
            <a:r>
              <a:rPr lang="en-US" sz="2000" dirty="0">
                <a:solidFill>
                  <a:schemeClr val="bg1"/>
                </a:solidFill>
              </a:rPr>
              <a:t>Based on the above observation improvements can be adopted that help in improving the customer retention</a:t>
            </a:r>
          </a:p>
          <a:p>
            <a:pPr marL="0" indent="0" algn="l">
              <a:buNone/>
            </a:pPr>
            <a:endParaRPr lang="en-US" sz="2000" dirty="0">
              <a:solidFill>
                <a:schemeClr val="bg1"/>
              </a:solidFill>
            </a:endParaRPr>
          </a:p>
          <a:p>
            <a:pPr marL="342900" indent="-342900" algn="l">
              <a:buFont typeface="Wingdings" pitchFamily="2" charset="2"/>
              <a:buChar char="Ø"/>
            </a:pPr>
            <a:endParaRPr lang="en-IN" sz="2000" dirty="0">
              <a:solidFill>
                <a:schemeClr val="bg1"/>
              </a:solidFill>
            </a:endParaRPr>
          </a:p>
        </p:txBody>
      </p:sp>
    </p:spTree>
    <p:extLst>
      <p:ext uri="{BB962C8B-B14F-4D97-AF65-F5344CB8AC3E}">
        <p14:creationId xmlns:p14="http://schemas.microsoft.com/office/powerpoint/2010/main" val="6192309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3826FA6-B2B1-ED4E-BCF5-E8BAD98AD370}"/>
              </a:ext>
            </a:extLst>
          </p:cNvPr>
          <p:cNvSpPr>
            <a:spLocks noGrp="1"/>
          </p:cNvSpPr>
          <p:nvPr>
            <p:ph type="title"/>
          </p:nvPr>
        </p:nvSpPr>
        <p:spPr>
          <a:xfrm>
            <a:off x="1289580" y="792055"/>
            <a:ext cx="9609666" cy="566738"/>
          </a:xfrm>
        </p:spPr>
        <p:txBody>
          <a:bodyPr anchor="ctr">
            <a:noAutofit/>
          </a:bodyPr>
          <a:lstStyle/>
          <a:p>
            <a:r>
              <a:rPr lang="en-US" sz="2000" b="1" dirty="0">
                <a:solidFill>
                  <a:schemeClr val="bg1"/>
                </a:solidFill>
              </a:rPr>
              <a:t>The problem statement represented in diagram</a:t>
            </a:r>
            <a:endParaRPr lang="en-US" sz="2000" b="1" dirty="0"/>
          </a:p>
        </p:txBody>
      </p:sp>
      <p:pic>
        <p:nvPicPr>
          <p:cNvPr id="2" name="Picture 1">
            <a:extLst>
              <a:ext uri="{FF2B5EF4-FFF2-40B4-BE49-F238E27FC236}">
                <a16:creationId xmlns:a16="http://schemas.microsoft.com/office/drawing/2014/main" id="{31B43EF8-9F2B-4E4D-B111-7B0566E4C400}"/>
              </a:ext>
            </a:extLst>
          </p:cNvPr>
          <p:cNvPicPr>
            <a:picLocks noChangeAspect="1"/>
          </p:cNvPicPr>
          <p:nvPr/>
        </p:nvPicPr>
        <p:blipFill>
          <a:blip r:embed="rId2"/>
          <a:stretch>
            <a:fillRect/>
          </a:stretch>
        </p:blipFill>
        <p:spPr>
          <a:xfrm>
            <a:off x="926235" y="1991663"/>
            <a:ext cx="5798876" cy="2998961"/>
          </a:xfrm>
          <a:prstGeom prst="rect">
            <a:avLst/>
          </a:prstGeom>
        </p:spPr>
      </p:pic>
      <p:sp>
        <p:nvSpPr>
          <p:cNvPr id="3" name="Rectangle 2">
            <a:extLst>
              <a:ext uri="{FF2B5EF4-FFF2-40B4-BE49-F238E27FC236}">
                <a16:creationId xmlns:a16="http://schemas.microsoft.com/office/drawing/2014/main" id="{92A37F2A-2892-441D-A8CA-FCA934FB1920}"/>
              </a:ext>
            </a:extLst>
          </p:cNvPr>
          <p:cNvSpPr/>
          <p:nvPr/>
        </p:nvSpPr>
        <p:spPr>
          <a:xfrm>
            <a:off x="7018011" y="1644933"/>
            <a:ext cx="3539231" cy="1846211"/>
          </a:xfrm>
          <a:prstGeom prst="rect">
            <a:avLst/>
          </a:prstGeom>
        </p:spPr>
        <p:txBody>
          <a:bodyPr wrap="square">
            <a:spAutoFit/>
          </a:bodyPr>
          <a:lstStyle/>
          <a:p>
            <a:pPr algn="just">
              <a:lnSpc>
                <a:spcPct val="107000"/>
              </a:lnSpc>
              <a:spcAft>
                <a:spcPts val="800"/>
              </a:spcAft>
            </a:pPr>
            <a:r>
              <a:rPr lang="en-IN" b="1" dirty="0">
                <a:solidFill>
                  <a:schemeClr val="bg1"/>
                </a:solidFill>
                <a:latin typeface="Century" panose="02040604050505020304" pitchFamily="18" charset="0"/>
                <a:ea typeface="Calibri" panose="020F0502020204030204" pitchFamily="34" charset="0"/>
                <a:cs typeface="Calibri" panose="020F0502020204030204" pitchFamily="34" charset="0"/>
              </a:rPr>
              <a:t>Utilitarian value: </a:t>
            </a:r>
            <a:r>
              <a:rPr lang="en-IN" dirty="0">
                <a:solidFill>
                  <a:schemeClr val="bg1"/>
                </a:solidFill>
                <a:latin typeface="Century" panose="02040604050505020304" pitchFamily="18" charset="0"/>
                <a:ea typeface="Calibri" panose="020F0502020204030204" pitchFamily="34" charset="0"/>
                <a:cs typeface="Times New Roman" panose="02020603050405020304" pitchFamily="18" charset="0"/>
              </a:rPr>
              <a:t>Utilitarian value is an objective value which provides some functional benefits to the consumers and helps consumers to accomplish practical tasks.</a:t>
            </a:r>
          </a:p>
        </p:txBody>
      </p:sp>
      <p:sp>
        <p:nvSpPr>
          <p:cNvPr id="4" name="Rectangle 3">
            <a:extLst>
              <a:ext uri="{FF2B5EF4-FFF2-40B4-BE49-F238E27FC236}">
                <a16:creationId xmlns:a16="http://schemas.microsoft.com/office/drawing/2014/main" id="{090B90B5-DEE5-4CC1-9CA2-65D831B2E09B}"/>
              </a:ext>
            </a:extLst>
          </p:cNvPr>
          <p:cNvSpPr/>
          <p:nvPr/>
        </p:nvSpPr>
        <p:spPr>
          <a:xfrm>
            <a:off x="7018011" y="3777285"/>
            <a:ext cx="4247754" cy="2151358"/>
          </a:xfrm>
          <a:prstGeom prst="rect">
            <a:avLst/>
          </a:prstGeom>
        </p:spPr>
        <p:txBody>
          <a:bodyPr wrap="square">
            <a:spAutoFit/>
          </a:bodyPr>
          <a:lstStyle/>
          <a:p>
            <a:pPr algn="just">
              <a:lnSpc>
                <a:spcPct val="107000"/>
              </a:lnSpc>
              <a:spcAft>
                <a:spcPts val="800"/>
              </a:spcAft>
            </a:pPr>
            <a:r>
              <a:rPr lang="en-IN" b="1" dirty="0">
                <a:solidFill>
                  <a:schemeClr val="bg1"/>
                </a:solidFill>
                <a:latin typeface="Century" panose="02040604050505020304" pitchFamily="18" charset="0"/>
                <a:ea typeface="Calibri" panose="020F0502020204030204" pitchFamily="34" charset="0"/>
                <a:cs typeface="Times New Roman" panose="02020603050405020304" pitchFamily="18" charset="0"/>
              </a:rPr>
              <a:t>Hedonistic value</a:t>
            </a:r>
            <a:r>
              <a:rPr lang="en-IN" sz="1600" b="1" dirty="0">
                <a:solidFill>
                  <a:schemeClr val="bg1"/>
                </a:solidFill>
                <a:latin typeface="Century" panose="02040604050505020304" pitchFamily="18" charset="0"/>
                <a:ea typeface="Calibri" panose="020F0502020204030204" pitchFamily="34" charset="0"/>
                <a:cs typeface="Times New Roman" panose="02020603050405020304" pitchFamily="18" charset="0"/>
              </a:rPr>
              <a:t>:</a:t>
            </a:r>
            <a:r>
              <a:rPr lang="en-IN" sz="1600" dirty="0">
                <a:solidFill>
                  <a:schemeClr val="bg1"/>
                </a:solidFill>
                <a:latin typeface="Century" panose="02040604050505020304" pitchFamily="18" charset="0"/>
                <a:ea typeface="Calibri" panose="020F0502020204030204" pitchFamily="34" charset="0"/>
                <a:cs typeface="Times New Roman" panose="02020603050405020304" pitchFamily="18" charset="0"/>
              </a:rPr>
              <a:t> </a:t>
            </a:r>
            <a:r>
              <a:rPr lang="en-IN" dirty="0">
                <a:solidFill>
                  <a:schemeClr val="bg1"/>
                </a:solidFill>
                <a:latin typeface="Century" panose="02040604050505020304" pitchFamily="18" charset="0"/>
                <a:ea typeface="Calibri" panose="020F0502020204030204" pitchFamily="34" charset="0"/>
                <a:cs typeface="Times New Roman" panose="02020603050405020304" pitchFamily="18" charset="0"/>
              </a:rPr>
              <a:t>Hedonistic value is subjective (Psychological) value which provides an experiential satisfaction. In other words, the immediate psychological gratification that comes from experiencing some activity or from consumption of a product</a:t>
            </a:r>
            <a:endParaRPr lang="en-IN" dirty="0">
              <a:solidFill>
                <a:schemeClr val="bg1"/>
              </a:solidFill>
            </a:endParaRPr>
          </a:p>
        </p:txBody>
      </p:sp>
    </p:spTree>
    <p:extLst>
      <p:ext uri="{BB962C8B-B14F-4D97-AF65-F5344CB8AC3E}">
        <p14:creationId xmlns:p14="http://schemas.microsoft.com/office/powerpoint/2010/main" val="25550159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3826FA6-B2B1-ED4E-BCF5-E8BAD98AD370}"/>
              </a:ext>
            </a:extLst>
          </p:cNvPr>
          <p:cNvSpPr>
            <a:spLocks noGrp="1"/>
          </p:cNvSpPr>
          <p:nvPr>
            <p:ph type="title"/>
          </p:nvPr>
        </p:nvSpPr>
        <p:spPr>
          <a:xfrm>
            <a:off x="1289580" y="909622"/>
            <a:ext cx="9609666" cy="566738"/>
          </a:xfrm>
        </p:spPr>
        <p:txBody>
          <a:bodyPr anchor="ctr">
            <a:noAutofit/>
          </a:bodyPr>
          <a:lstStyle/>
          <a:p>
            <a:r>
              <a:rPr lang="en-US" sz="4400" b="1" dirty="0">
                <a:solidFill>
                  <a:schemeClr val="accent1"/>
                </a:solidFill>
                <a:latin typeface="+mn-lt"/>
              </a:rPr>
              <a:t>Exploratory Data Analysis (EDA)</a:t>
            </a:r>
          </a:p>
        </p:txBody>
      </p:sp>
      <p:graphicFrame>
        <p:nvGraphicFramePr>
          <p:cNvPr id="8" name="Content Placeholder 2">
            <a:extLst>
              <a:ext uri="{FF2B5EF4-FFF2-40B4-BE49-F238E27FC236}">
                <a16:creationId xmlns:a16="http://schemas.microsoft.com/office/drawing/2014/main" id="{7E7BA97E-D852-43A2-9869-DE5C04C7DB71}"/>
              </a:ext>
            </a:extLst>
          </p:cNvPr>
          <p:cNvGraphicFramePr>
            <a:graphicFrameLocks noGrp="1"/>
          </p:cNvGraphicFramePr>
          <p:nvPr>
            <p:extLst>
              <p:ext uri="{D42A27DB-BD31-4B8C-83A1-F6EECF244321}">
                <p14:modId xmlns:p14="http://schemas.microsoft.com/office/powerpoint/2010/main" val="3552191512"/>
              </p:ext>
            </p:extLst>
          </p:nvPr>
        </p:nvGraphicFramePr>
        <p:xfrm>
          <a:off x="3482313" y="1476360"/>
          <a:ext cx="4435430" cy="48376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9779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250D152-DFEA-154E-B6BA-D65ED2CB9E2F}"/>
              </a:ext>
            </a:extLst>
          </p:cNvPr>
          <p:cNvSpPr txBox="1"/>
          <p:nvPr/>
        </p:nvSpPr>
        <p:spPr>
          <a:xfrm>
            <a:off x="716960" y="693824"/>
            <a:ext cx="10781134" cy="2123658"/>
          </a:xfrm>
          <a:prstGeom prst="rect">
            <a:avLst/>
          </a:prstGeom>
          <a:noFill/>
        </p:spPr>
        <p:txBody>
          <a:bodyPr wrap="square">
            <a:spAutoFit/>
          </a:bodyPr>
          <a:lstStyle/>
          <a:p>
            <a:pPr algn="ctr"/>
            <a:r>
              <a:rPr lang="en-US" sz="4400" dirty="0">
                <a:solidFill>
                  <a:schemeClr val="bg1"/>
                </a:solidFill>
              </a:rPr>
              <a:t>Visualization</a:t>
            </a:r>
          </a:p>
          <a:p>
            <a:r>
              <a:rPr lang="en-US" sz="4400" b="1" dirty="0">
                <a:solidFill>
                  <a:schemeClr val="accent1"/>
                </a:solidFill>
              </a:rPr>
              <a:t>Understanding the people who took part in the survey </a:t>
            </a:r>
          </a:p>
        </p:txBody>
      </p:sp>
      <p:pic>
        <p:nvPicPr>
          <p:cNvPr id="4" name="Picture 3">
            <a:extLst>
              <a:ext uri="{FF2B5EF4-FFF2-40B4-BE49-F238E27FC236}">
                <a16:creationId xmlns:a16="http://schemas.microsoft.com/office/drawing/2014/main" id="{76B392A1-89BC-5A4C-B4ED-31E54E94C655}"/>
              </a:ext>
            </a:extLst>
          </p:cNvPr>
          <p:cNvPicPr>
            <a:picLocks noChangeAspect="1"/>
          </p:cNvPicPr>
          <p:nvPr/>
        </p:nvPicPr>
        <p:blipFill rotWithShape="1">
          <a:blip r:embed="rId2"/>
          <a:srcRect t="14452" b="14452"/>
          <a:stretch/>
        </p:blipFill>
        <p:spPr>
          <a:xfrm>
            <a:off x="6107527" y="2532796"/>
            <a:ext cx="5009192" cy="3365770"/>
          </a:xfrm>
          <a:prstGeom prst="rect">
            <a:avLst/>
          </a:prstGeom>
        </p:spPr>
      </p:pic>
      <p:pic>
        <p:nvPicPr>
          <p:cNvPr id="2" name="Picture 1">
            <a:extLst>
              <a:ext uri="{FF2B5EF4-FFF2-40B4-BE49-F238E27FC236}">
                <a16:creationId xmlns:a16="http://schemas.microsoft.com/office/drawing/2014/main" id="{870C275D-4006-4E10-BA43-FE7568411DA8}"/>
              </a:ext>
            </a:extLst>
          </p:cNvPr>
          <p:cNvPicPr>
            <a:picLocks noChangeAspect="1"/>
          </p:cNvPicPr>
          <p:nvPr/>
        </p:nvPicPr>
        <p:blipFill>
          <a:blip r:embed="rId3"/>
          <a:stretch>
            <a:fillRect/>
          </a:stretch>
        </p:blipFill>
        <p:spPr>
          <a:xfrm>
            <a:off x="716960" y="2817482"/>
            <a:ext cx="4644664" cy="2796398"/>
          </a:xfrm>
          <a:prstGeom prst="rect">
            <a:avLst/>
          </a:prstGeom>
        </p:spPr>
      </p:pic>
    </p:spTree>
    <p:extLst>
      <p:ext uri="{BB962C8B-B14F-4D97-AF65-F5344CB8AC3E}">
        <p14:creationId xmlns:p14="http://schemas.microsoft.com/office/powerpoint/2010/main" val="10543380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894DDE2-9B9A-4CA8-9902-9FB72DF9E69A}"/>
              </a:ext>
            </a:extLst>
          </p:cNvPr>
          <p:cNvSpPr>
            <a:spLocks noGrp="1"/>
          </p:cNvSpPr>
          <p:nvPr>
            <p:ph type="body" sz="half" idx="2"/>
          </p:nvPr>
        </p:nvSpPr>
        <p:spPr/>
        <p:txBody>
          <a:bodyPr/>
          <a:lstStyle/>
          <a:p>
            <a:endParaRPr lang="en-IN" dirty="0"/>
          </a:p>
        </p:txBody>
      </p:sp>
      <p:pic>
        <p:nvPicPr>
          <p:cNvPr id="8" name="Picture 7">
            <a:extLst>
              <a:ext uri="{FF2B5EF4-FFF2-40B4-BE49-F238E27FC236}">
                <a16:creationId xmlns:a16="http://schemas.microsoft.com/office/drawing/2014/main" id="{E0007AB7-E860-42BC-9053-9A4578E0F7BF}"/>
              </a:ext>
            </a:extLst>
          </p:cNvPr>
          <p:cNvPicPr>
            <a:picLocks noChangeAspect="1"/>
          </p:cNvPicPr>
          <p:nvPr/>
        </p:nvPicPr>
        <p:blipFill>
          <a:blip r:embed="rId2"/>
          <a:stretch>
            <a:fillRect/>
          </a:stretch>
        </p:blipFill>
        <p:spPr>
          <a:xfrm>
            <a:off x="965470" y="1860549"/>
            <a:ext cx="10591800" cy="4124325"/>
          </a:xfrm>
          <a:prstGeom prst="rect">
            <a:avLst/>
          </a:prstGeom>
        </p:spPr>
      </p:pic>
      <p:sp>
        <p:nvSpPr>
          <p:cNvPr id="10" name="Title 9">
            <a:extLst>
              <a:ext uri="{FF2B5EF4-FFF2-40B4-BE49-F238E27FC236}">
                <a16:creationId xmlns:a16="http://schemas.microsoft.com/office/drawing/2014/main" id="{383DA7A9-772A-440D-A039-1811B9292CE0}"/>
              </a:ext>
            </a:extLst>
          </p:cNvPr>
          <p:cNvSpPr>
            <a:spLocks noGrp="1"/>
          </p:cNvSpPr>
          <p:nvPr>
            <p:ph type="title"/>
          </p:nvPr>
        </p:nvSpPr>
        <p:spPr>
          <a:xfrm>
            <a:off x="965470" y="883077"/>
            <a:ext cx="9609666" cy="566738"/>
          </a:xfrm>
        </p:spPr>
        <p:txBody>
          <a:bodyPr/>
          <a:lstStyle/>
          <a:p>
            <a:r>
              <a:rPr lang="en-US" dirty="0">
                <a:solidFill>
                  <a:schemeClr val="bg1"/>
                </a:solidFill>
              </a:rPr>
              <a:t>Cities from where data was gathered</a:t>
            </a:r>
            <a:endParaRPr lang="en-IN" dirty="0">
              <a:solidFill>
                <a:schemeClr val="bg1"/>
              </a:solidFill>
            </a:endParaRPr>
          </a:p>
        </p:txBody>
      </p:sp>
    </p:spTree>
    <p:extLst>
      <p:ext uri="{BB962C8B-B14F-4D97-AF65-F5344CB8AC3E}">
        <p14:creationId xmlns:p14="http://schemas.microsoft.com/office/powerpoint/2010/main" val="1791026861"/>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{4AFDBD19-DDA0-D149-A672-2E21487B815C}tf10001064</Template>
  <TotalTime>5470</TotalTime>
  <Words>1348</Words>
  <Application>Microsoft Office PowerPoint</Application>
  <PresentationFormat>Widescreen</PresentationFormat>
  <Paragraphs>116</Paragraphs>
  <Slides>21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Calibri</vt:lpstr>
      <vt:lpstr>Calibri Light</vt:lpstr>
      <vt:lpstr>Century</vt:lpstr>
      <vt:lpstr>Constantia (Body)</vt:lpstr>
      <vt:lpstr>Times New Roman</vt:lpstr>
      <vt:lpstr>Wingdings</vt:lpstr>
      <vt:lpstr>Organic</vt:lpstr>
      <vt:lpstr>Customer Retention Case Study Presentation</vt:lpstr>
      <vt:lpstr>Overview</vt:lpstr>
      <vt:lpstr>Introduction</vt:lpstr>
      <vt:lpstr>PowerPoint Presentation</vt:lpstr>
      <vt:lpstr>Problem Statement</vt:lpstr>
      <vt:lpstr>The problem statement represented in diagram</vt:lpstr>
      <vt:lpstr>Exploratory Data Analysis (EDA)</vt:lpstr>
      <vt:lpstr>PowerPoint Presentation</vt:lpstr>
      <vt:lpstr>Cities from where data was gathered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Inference</vt:lpstr>
      <vt:lpstr>Conclusion</vt:lpstr>
      <vt:lpstr>Future Work</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Retention Case Study Presentation</dc:title>
  <dc:creator>Nani Veda</dc:creator>
  <cp:lastModifiedBy>john tojo</cp:lastModifiedBy>
  <cp:revision>30</cp:revision>
  <dcterms:created xsi:type="dcterms:W3CDTF">2021-12-20T14:45:54Z</dcterms:created>
  <dcterms:modified xsi:type="dcterms:W3CDTF">2022-10-13T04:30:30Z</dcterms:modified>
</cp:coreProperties>
</file>